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8" r:id="rId5"/>
    <p:sldId id="257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54" autoAdjust="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713C-2C11-4B3C-BE5C-A5E50F0D59B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B4A9-74E3-4EB1-B40C-34614CF5F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700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713C-2C11-4B3C-BE5C-A5E50F0D59B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B4A9-74E3-4EB1-B40C-34614CF5F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448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713C-2C11-4B3C-BE5C-A5E50F0D59B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B4A9-74E3-4EB1-B40C-34614CF5F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649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713C-2C11-4B3C-BE5C-A5E50F0D59B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B4A9-74E3-4EB1-B40C-34614CF5F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76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713C-2C11-4B3C-BE5C-A5E50F0D59B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B4A9-74E3-4EB1-B40C-34614CF5F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5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713C-2C11-4B3C-BE5C-A5E50F0D59B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B4A9-74E3-4EB1-B40C-34614CF5F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760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713C-2C11-4B3C-BE5C-A5E50F0D59B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B4A9-74E3-4EB1-B40C-34614CF5F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863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713C-2C11-4B3C-BE5C-A5E50F0D59B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B4A9-74E3-4EB1-B40C-34614CF5F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927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713C-2C11-4B3C-BE5C-A5E50F0D59B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B4A9-74E3-4EB1-B40C-34614CF5F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117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713C-2C11-4B3C-BE5C-A5E50F0D59B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B4A9-74E3-4EB1-B40C-34614CF5F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895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713C-2C11-4B3C-BE5C-A5E50F0D59B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B4A9-74E3-4EB1-B40C-34614CF5F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351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8713C-2C11-4B3C-BE5C-A5E50F0D59B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1B4A9-74E3-4EB1-B40C-34614CF5F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68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437112"/>
            <a:ext cx="7772400" cy="1470025"/>
          </a:xfrm>
          <a:solidFill>
            <a:srgbClr val="FFFF00"/>
          </a:solidFill>
        </p:spPr>
        <p:txBody>
          <a:bodyPr/>
          <a:lstStyle/>
          <a:p>
            <a:r>
              <a:rPr lang="en-GB" dirty="0" smtClean="0"/>
              <a:t>Home Learning</a:t>
            </a:r>
            <a:br>
              <a:rPr lang="en-GB" dirty="0" smtClean="0"/>
            </a:br>
            <a:r>
              <a:rPr lang="en-GB" dirty="0" smtClean="0"/>
              <a:t>Tuesday 31st March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404664"/>
            <a:ext cx="6400800" cy="3528392"/>
          </a:xfrm>
        </p:spPr>
        <p:txBody>
          <a:bodyPr>
            <a:normAutofit/>
          </a:bodyPr>
          <a:lstStyle/>
          <a:p>
            <a:r>
              <a:rPr lang="en-GB" sz="6600" dirty="0" smtClean="0"/>
              <a:t>Good morning</a:t>
            </a:r>
          </a:p>
          <a:p>
            <a:endParaRPr lang="en-GB" sz="6600" dirty="0" smtClean="0"/>
          </a:p>
          <a:p>
            <a:endParaRPr lang="en-GB" sz="6600" dirty="0"/>
          </a:p>
        </p:txBody>
      </p:sp>
      <p:pic>
        <p:nvPicPr>
          <p:cNvPr id="4098" name="Picture 2" descr="C:\Users\Claire\AppData\Local\Microsoft\Windows\INetCache\IE\G8X7C4Q0\5-Free-Summer-Clipart-Illustration-Of-A-Happy-Smiling-Su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412776"/>
            <a:ext cx="3369568" cy="2847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150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2800" u="sng" dirty="0" smtClean="0"/>
              <a:t>Tuesday 31</a:t>
            </a:r>
            <a:r>
              <a:rPr lang="en-GB" sz="2800" u="sng" baseline="30000" dirty="0" smtClean="0"/>
              <a:t>st</a:t>
            </a:r>
            <a:r>
              <a:rPr lang="en-GB" sz="2800" u="sng" dirty="0" smtClean="0"/>
              <a:t> March</a:t>
            </a:r>
            <a:br>
              <a:rPr lang="en-GB" sz="2800" u="sng" dirty="0" smtClean="0"/>
            </a:br>
            <a:r>
              <a:rPr lang="en-GB" sz="2800" u="sng" dirty="0" smtClean="0"/>
              <a:t>L.O. – to convert mixed numbers to improper fractions</a:t>
            </a:r>
            <a:endParaRPr lang="en-GB" sz="2800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ln>
                <a:solidFill>
                  <a:schemeClr val="tx1"/>
                </a:solidFill>
              </a:ln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GB" sz="2000" b="1" u="sng" dirty="0" smtClean="0"/>
                  <a:t>Maths</a:t>
                </a:r>
              </a:p>
              <a:p>
                <a:pPr marL="0" indent="0">
                  <a:buNone/>
                </a:pPr>
                <a:r>
                  <a:rPr lang="en-GB" sz="2000" dirty="0" smtClean="0"/>
                  <a:t>Can you remember the difference between a mixed number and an improper fraction?</a:t>
                </a:r>
              </a:p>
              <a:p>
                <a:pPr marL="0" indent="0">
                  <a:buNone/>
                </a:pPr>
                <a:r>
                  <a:rPr lang="en-GB" sz="2000" dirty="0" smtClean="0"/>
                  <a:t>A </a:t>
                </a:r>
                <a:r>
                  <a:rPr lang="en-GB" sz="2000" b="1" dirty="0" smtClean="0"/>
                  <a:t>mixed number </a:t>
                </a:r>
                <a:r>
                  <a:rPr lang="en-GB" sz="2000" dirty="0" smtClean="0"/>
                  <a:t>is a whole number and a fraction</a:t>
                </a:r>
              </a:p>
              <a:p>
                <a:pPr marL="0" indent="0">
                  <a:buNone/>
                </a:pPr>
                <a:r>
                  <a:rPr lang="en-GB" sz="2000" dirty="0" smtClean="0"/>
                  <a:t> e.g. 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GB" sz="2000" dirty="0" smtClean="0"/>
              </a:p>
              <a:p>
                <a:pPr marL="0" indent="0">
                  <a:buNone/>
                </a:pPr>
                <a:r>
                  <a:rPr lang="en-GB" sz="2000" dirty="0" smtClean="0"/>
                  <a:t>An </a:t>
                </a:r>
                <a:r>
                  <a:rPr lang="en-GB" sz="2000" b="1" dirty="0" smtClean="0"/>
                  <a:t>improper fraction </a:t>
                </a:r>
                <a:r>
                  <a:rPr lang="en-GB" sz="2000" dirty="0" smtClean="0"/>
                  <a:t>is a fraction where the numerator is larger than the denominator</a:t>
                </a:r>
              </a:p>
              <a:p>
                <a:pPr marL="0" indent="0">
                  <a:buNone/>
                </a:pPr>
                <a:r>
                  <a:rPr lang="en-GB" sz="2000" dirty="0" smtClean="0"/>
                  <a:t>e.g.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en-GB" sz="32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GB" sz="2000" dirty="0" smtClean="0"/>
              </a:p>
              <a:p>
                <a:pPr marL="0" indent="0">
                  <a:buNone/>
                </a:pPr>
                <a:endParaRPr lang="en-GB" sz="2000" b="1" u="sng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353" t="-538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>
              <a:ln>
                <a:solidFill>
                  <a:schemeClr val="tx1"/>
                </a:solidFill>
              </a:ln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GB" sz="2000" b="1" dirty="0" smtClean="0"/>
                  <a:t>Remember:</a:t>
                </a:r>
              </a:p>
              <a:p>
                <a:pPr marL="0" indent="0">
                  <a:buNone/>
                </a:pPr>
                <a:r>
                  <a:rPr lang="en-GB" sz="2000" dirty="0" smtClean="0"/>
                  <a:t>To convert between an improper fraction and a mixed number look at the denominator.</a:t>
                </a:r>
              </a:p>
              <a:p>
                <a:pPr marL="0" indent="0">
                  <a:buNone/>
                </a:pPr>
                <a:r>
                  <a:rPr lang="en-GB" sz="2000" dirty="0" smtClean="0"/>
                  <a:t>Ask yourself how many make one whole.</a:t>
                </a:r>
              </a:p>
              <a:p>
                <a:pPr marL="0" indent="0">
                  <a:buNone/>
                </a:pPr>
                <a:r>
                  <a:rPr lang="en-GB" sz="2000" dirty="0" smtClean="0"/>
                  <a:t>For example:</a:t>
                </a:r>
              </a:p>
              <a:p>
                <a:pPr marL="0" indent="0">
                  <a:buNone/>
                </a:pPr>
                <a:r>
                  <a:rPr lang="en-GB" sz="2000" dirty="0"/>
                  <a:t> </a:t>
                </a:r>
                <a:r>
                  <a:rPr lang="en-GB" sz="2000" dirty="0" smtClean="0"/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en-GB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000" dirty="0" smtClean="0"/>
                  <a:t> - how many 4s in 15?</a:t>
                </a:r>
              </a:p>
              <a:p>
                <a:pPr marL="0" indent="0">
                  <a:buNone/>
                </a:pPr>
                <a:r>
                  <a:rPr lang="en-GB" sz="2000" dirty="0"/>
                  <a:t>	</a:t>
                </a:r>
                <a:r>
                  <a:rPr lang="en-GB" sz="3600" dirty="0" smtClean="0"/>
                  <a:t>3 </a:t>
                </a:r>
                <a:r>
                  <a:rPr lang="en-GB" sz="2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GB" sz="36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GB" sz="2000" dirty="0" smtClean="0"/>
              </a:p>
              <a:p>
                <a:pPr marL="0" indent="0">
                  <a:buNone/>
                </a:pPr>
                <a:endParaRPr lang="en-GB" sz="1600" dirty="0" smtClean="0"/>
              </a:p>
              <a:p>
                <a:endParaRPr lang="en-GB" sz="2000" dirty="0" smtClean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1506" t="-538" r="-151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loud Callout 7"/>
          <p:cNvSpPr/>
          <p:nvPr/>
        </p:nvSpPr>
        <p:spPr>
          <a:xfrm>
            <a:off x="6300192" y="3356992"/>
            <a:ext cx="2232248" cy="864096"/>
          </a:xfrm>
          <a:prstGeom prst="cloud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6588224" y="3604374"/>
            <a:ext cx="1440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15 ÷ </a:t>
            </a:r>
            <a:r>
              <a:rPr lang="en-GB" dirty="0" smtClean="0"/>
              <a:t>4= 3 r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321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92696"/>
            <a:ext cx="172819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Fun Challenge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1" t="21591" r="17674" b="16468"/>
          <a:stretch/>
        </p:blipFill>
        <p:spPr bwMode="auto">
          <a:xfrm>
            <a:off x="25865" y="1340768"/>
            <a:ext cx="9013373" cy="4531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530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92696"/>
            <a:ext cx="151216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Fantastic Challenge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62" t="7540" r="32288" b="8522"/>
          <a:stretch/>
        </p:blipFill>
        <p:spPr bwMode="auto">
          <a:xfrm>
            <a:off x="2483768" y="260647"/>
            <a:ext cx="4824536" cy="6458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543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764704"/>
            <a:ext cx="165618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Fabulous Challenge</a:t>
            </a:r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45" t="3826" r="32101" b="10462"/>
          <a:stretch/>
        </p:blipFill>
        <p:spPr bwMode="auto">
          <a:xfrm>
            <a:off x="2555776" y="404664"/>
            <a:ext cx="4608512" cy="6263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171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u="sng" dirty="0" smtClean="0"/>
              <a:t>Tuesday 31</a:t>
            </a:r>
            <a:r>
              <a:rPr lang="en-GB" sz="2400" u="sng" baseline="30000" dirty="0" smtClean="0"/>
              <a:t>st</a:t>
            </a:r>
            <a:r>
              <a:rPr lang="en-GB" sz="2400" u="sng" dirty="0" smtClean="0"/>
              <a:t> March</a:t>
            </a:r>
            <a:br>
              <a:rPr lang="en-GB" sz="2400" u="sng" dirty="0" smtClean="0"/>
            </a:br>
            <a:r>
              <a:rPr lang="en-GB" sz="2400" u="sng" dirty="0" smtClean="0"/>
              <a:t>L.O. – to plan my discussion</a:t>
            </a:r>
            <a:endParaRPr lang="en-GB" sz="2400" u="sng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539552" y="1556792"/>
            <a:ext cx="4038600" cy="452596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u="sng" dirty="0" smtClean="0"/>
              <a:t>English</a:t>
            </a:r>
          </a:p>
          <a:p>
            <a:pPr marL="0" indent="0">
              <a:buNone/>
            </a:pPr>
            <a:r>
              <a:rPr lang="en-GB" sz="2400" dirty="0" smtClean="0"/>
              <a:t>We have already done a lot of work on writing a discussion this term. </a:t>
            </a:r>
          </a:p>
          <a:p>
            <a:pPr marL="0" indent="0">
              <a:buNone/>
            </a:pPr>
            <a:r>
              <a:rPr lang="en-GB" sz="2400" dirty="0" smtClean="0"/>
              <a:t>Today, I would like you to plan your </a:t>
            </a:r>
            <a:r>
              <a:rPr lang="en-GB" sz="2400" dirty="0" smtClean="0">
                <a:solidFill>
                  <a:srgbClr val="FF0000"/>
                </a:solidFill>
              </a:rPr>
              <a:t>hot task </a:t>
            </a:r>
            <a:r>
              <a:rPr lang="en-GB" sz="2400" dirty="0" smtClean="0"/>
              <a:t>which you will be writing tomorrow.</a:t>
            </a:r>
          </a:p>
          <a:p>
            <a:pPr marL="0" indent="0">
              <a:buNone/>
            </a:pPr>
            <a:r>
              <a:rPr lang="en-GB" sz="2400" dirty="0" smtClean="0"/>
              <a:t>You may want to explain to someone at home what a </a:t>
            </a:r>
            <a:r>
              <a:rPr lang="en-GB" sz="2400" dirty="0" smtClean="0">
                <a:solidFill>
                  <a:srgbClr val="0070C0"/>
                </a:solidFill>
              </a:rPr>
              <a:t>cold</a:t>
            </a:r>
            <a:r>
              <a:rPr lang="en-GB" sz="2400" dirty="0" smtClean="0"/>
              <a:t> and </a:t>
            </a:r>
            <a:r>
              <a:rPr lang="en-GB" sz="2400" dirty="0" smtClean="0">
                <a:solidFill>
                  <a:srgbClr val="FF0000"/>
                </a:solidFill>
              </a:rPr>
              <a:t>hot</a:t>
            </a:r>
            <a:r>
              <a:rPr lang="en-GB" sz="2400" dirty="0" smtClean="0"/>
              <a:t> task is!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3157" y="2204864"/>
            <a:ext cx="360040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Do you remember the recent discussion we had in class </a:t>
            </a:r>
            <a:r>
              <a:rPr lang="en-GB" sz="2000" dirty="0" smtClean="0"/>
              <a:t>about the idea to build </a:t>
            </a:r>
            <a:r>
              <a:rPr lang="en-GB" sz="2000" dirty="0" smtClean="0"/>
              <a:t>a new town </a:t>
            </a:r>
            <a:r>
              <a:rPr lang="en-GB" sz="2000" dirty="0" smtClean="0"/>
              <a:t>near </a:t>
            </a:r>
            <a:r>
              <a:rPr lang="en-GB" sz="2000" dirty="0" smtClean="0"/>
              <a:t>Great Chesterford?</a:t>
            </a:r>
          </a:p>
          <a:p>
            <a:r>
              <a:rPr lang="en-GB" sz="2000" dirty="0" smtClean="0"/>
              <a:t>Each table was given a group to represent. You discussed </a:t>
            </a:r>
            <a:r>
              <a:rPr lang="en-GB" sz="2000" dirty="0" smtClean="0"/>
              <a:t>your </a:t>
            </a:r>
            <a:r>
              <a:rPr lang="en-GB" sz="2000" dirty="0" smtClean="0"/>
              <a:t>main ideas and </a:t>
            </a:r>
            <a:r>
              <a:rPr lang="en-GB" sz="2000" dirty="0" smtClean="0"/>
              <a:t>then </a:t>
            </a:r>
            <a:r>
              <a:rPr lang="en-GB" sz="2000" dirty="0" smtClean="0"/>
              <a:t>we had a mock village meeting to hear the different points of view.</a:t>
            </a:r>
            <a:endParaRPr lang="en-GB" sz="2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5471" y="260648"/>
            <a:ext cx="1501220" cy="1453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618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4" t="18651" r="36415" b="14881"/>
          <a:stretch/>
        </p:blipFill>
        <p:spPr bwMode="auto">
          <a:xfrm>
            <a:off x="783770" y="1364343"/>
            <a:ext cx="7489373" cy="4862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83770" y="260648"/>
            <a:ext cx="7489373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Here are some of the points of view you may want to think about; there may be others.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996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5536" y="476672"/>
            <a:ext cx="4248472" cy="792088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n-GB" sz="2800" u="sng" dirty="0" smtClean="0"/>
              <a:t>L.O – to plan a discussion</a:t>
            </a:r>
            <a:br>
              <a:rPr lang="en-GB" sz="2800" u="sng" dirty="0" smtClean="0"/>
            </a:br>
            <a:endParaRPr lang="en-GB" sz="28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5148064" y="1556791"/>
            <a:ext cx="381642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Before you start – why not have a discussion with someone at home on this subject? Try to see both sides of the argument.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1556792"/>
            <a:ext cx="424847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Remember –it </a:t>
            </a:r>
            <a:r>
              <a:rPr lang="en-GB" dirty="0" smtClean="0"/>
              <a:t>is not just about </a:t>
            </a:r>
            <a:r>
              <a:rPr lang="en-GB" dirty="0" smtClean="0"/>
              <a:t>what </a:t>
            </a:r>
            <a:r>
              <a:rPr lang="en-GB" i="1" dirty="0" smtClean="0"/>
              <a:t>you </a:t>
            </a:r>
            <a:r>
              <a:rPr lang="en-GB" dirty="0" smtClean="0"/>
              <a:t>think . </a:t>
            </a:r>
          </a:p>
          <a:p>
            <a:r>
              <a:rPr lang="en-GB" dirty="0" smtClean="0"/>
              <a:t>A good piece of discussion writing should be </a:t>
            </a:r>
            <a:r>
              <a:rPr lang="en-GB" b="1" dirty="0" smtClean="0"/>
              <a:t>balanced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95536" y="3068960"/>
            <a:ext cx="8496944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Now draw a table in your book and make </a:t>
            </a:r>
            <a:r>
              <a:rPr lang="en-GB" i="1" dirty="0" smtClean="0"/>
              <a:t>detailed</a:t>
            </a:r>
            <a:r>
              <a:rPr lang="en-GB" dirty="0" smtClean="0"/>
              <a:t> notes for tomorrow’s hot task.</a:t>
            </a:r>
          </a:p>
          <a:p>
            <a:endParaRPr lang="en-GB" dirty="0"/>
          </a:p>
          <a:p>
            <a:pPr algn="ctr"/>
            <a:r>
              <a:rPr lang="en-GB" u="sng" dirty="0" smtClean="0"/>
              <a:t>Should a new town be built near Great Chesterford?</a:t>
            </a:r>
          </a:p>
          <a:p>
            <a:pPr algn="ctr"/>
            <a:endParaRPr lang="en-GB" u="sng" dirty="0" smtClean="0"/>
          </a:p>
          <a:p>
            <a:pPr algn="ctr"/>
            <a:r>
              <a:rPr lang="en-GB" dirty="0" smtClean="0"/>
              <a:t>Points For                                                    Points Against</a:t>
            </a:r>
            <a:endParaRPr lang="en-GB" dirty="0"/>
          </a:p>
          <a:p>
            <a:pPr algn="ctr"/>
            <a:endParaRPr lang="en-GB" u="sng" dirty="0" smtClean="0"/>
          </a:p>
          <a:p>
            <a:pPr algn="ctr"/>
            <a:endParaRPr lang="en-GB" u="sng" dirty="0"/>
          </a:p>
          <a:p>
            <a:pPr algn="ctr"/>
            <a:endParaRPr lang="en-GB" u="sng" dirty="0" smtClean="0"/>
          </a:p>
          <a:p>
            <a:pPr algn="ctr"/>
            <a:endParaRPr lang="en-GB" u="sng" dirty="0"/>
          </a:p>
          <a:p>
            <a:pPr algn="ctr"/>
            <a:endParaRPr lang="en-GB" u="sng" dirty="0" smtClean="0"/>
          </a:p>
          <a:p>
            <a:pPr algn="ctr"/>
            <a:endParaRPr lang="en-GB" u="sng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755576" y="4581128"/>
            <a:ext cx="74168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355976" y="4077072"/>
            <a:ext cx="0" cy="223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5-Point Star 18"/>
          <p:cNvSpPr/>
          <p:nvPr/>
        </p:nvSpPr>
        <p:spPr>
          <a:xfrm>
            <a:off x="755576" y="4777120"/>
            <a:ext cx="216024" cy="2360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5-Point Star 19"/>
          <p:cNvSpPr/>
          <p:nvPr/>
        </p:nvSpPr>
        <p:spPr>
          <a:xfrm>
            <a:off x="767613" y="5193196"/>
            <a:ext cx="216024" cy="2360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5-Point Star 20"/>
          <p:cNvSpPr/>
          <p:nvPr/>
        </p:nvSpPr>
        <p:spPr>
          <a:xfrm>
            <a:off x="767613" y="5606039"/>
            <a:ext cx="216024" cy="2360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5-Point Star 21"/>
          <p:cNvSpPr/>
          <p:nvPr/>
        </p:nvSpPr>
        <p:spPr>
          <a:xfrm>
            <a:off x="4630118" y="4777120"/>
            <a:ext cx="216024" cy="2360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5-Point Star 22"/>
          <p:cNvSpPr/>
          <p:nvPr/>
        </p:nvSpPr>
        <p:spPr>
          <a:xfrm>
            <a:off x="4630118" y="5193196"/>
            <a:ext cx="216024" cy="2360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5-Point Star 23"/>
          <p:cNvSpPr/>
          <p:nvPr/>
        </p:nvSpPr>
        <p:spPr>
          <a:xfrm>
            <a:off x="4630118" y="5606039"/>
            <a:ext cx="216024" cy="2360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06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GB" dirty="0" smtClean="0"/>
              <a:t>Keeping in touch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/>
              <a:t>If you can, send me a screenshot of your work</a:t>
            </a:r>
          </a:p>
          <a:p>
            <a:r>
              <a:rPr lang="en-GB" dirty="0" smtClean="0"/>
              <a:t>I will post the answers to Maths challenges the day after they were set so that you can mark what you have done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/>
              <a:t>If you have any questions about your work, send me an email</a:t>
            </a:r>
          </a:p>
          <a:p>
            <a:r>
              <a:rPr lang="en-GB" dirty="0" smtClean="0"/>
              <a:t>Let me know what you have been doing to keep active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652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</TotalTime>
  <Words>386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Home Learning Tuesday 31st March</vt:lpstr>
      <vt:lpstr>Tuesday 31st March L.O. – to convert mixed numbers to improper fractions</vt:lpstr>
      <vt:lpstr>PowerPoint Presentation</vt:lpstr>
      <vt:lpstr>PowerPoint Presentation</vt:lpstr>
      <vt:lpstr>PowerPoint Presentation</vt:lpstr>
      <vt:lpstr>Tuesday 31st March L.O. – to plan my discussion</vt:lpstr>
      <vt:lpstr>PowerPoint Presentation</vt:lpstr>
      <vt:lpstr>L.O – to plan a discussion </vt:lpstr>
      <vt:lpstr>Keeping in touch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Learning  Tuesday 24th March</dc:title>
  <dc:creator>Claire Witney</dc:creator>
  <cp:lastModifiedBy>Claire Witney</cp:lastModifiedBy>
  <cp:revision>34</cp:revision>
  <dcterms:created xsi:type="dcterms:W3CDTF">2020-03-23T11:23:09Z</dcterms:created>
  <dcterms:modified xsi:type="dcterms:W3CDTF">2020-03-30T17:49:48Z</dcterms:modified>
</cp:coreProperties>
</file>