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4" r:id="rId5"/>
    <p:sldId id="258" r:id="rId6"/>
    <p:sldId id="259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59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1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91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60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246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38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7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832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8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3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316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F109-D6F5-4C6F-A167-5F18678FC9C9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7AE86-D8F1-4F8E-8226-7D92CB9526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09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CFC51D-5677-4BE5-B886-81522DCFB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286" y="212035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GB" sz="4000" b="1" u="sng" dirty="0"/>
              <a:t>Wednesday 8</a:t>
            </a:r>
            <a:r>
              <a:rPr lang="en-GB" sz="4000" b="1" u="sng" baseline="30000" dirty="0"/>
              <a:t>th</a:t>
            </a:r>
            <a:r>
              <a:rPr lang="en-GB" sz="4000" b="1" u="sng" dirty="0"/>
              <a:t> July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B20C6B-4F8F-4B27-AAED-2F49E39DE64D}"/>
              </a:ext>
            </a:extLst>
          </p:cNvPr>
          <p:cNvSpPr txBox="1"/>
          <p:nvPr/>
        </p:nvSpPr>
        <p:spPr>
          <a:xfrm>
            <a:off x="6069496" y="1376167"/>
            <a:ext cx="2849218" cy="3416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winkl Cursive Unlooped" panose="02000000000000000000" pitchFamily="2" charset="0"/>
              </a:rPr>
              <a:t>Don’t forget to try out the Quad Kids competition! The information can be found on the website.</a:t>
            </a:r>
          </a:p>
          <a:p>
            <a:endParaRPr lang="en-GB" sz="2400" dirty="0">
              <a:latin typeface="Twinkl Cursive Unlooped" panose="02000000000000000000" pitchFamily="2" charset="0"/>
            </a:endParaRPr>
          </a:p>
          <a:p>
            <a:r>
              <a:rPr lang="en-GB" sz="2400" dirty="0">
                <a:latin typeface="Twinkl Cursive Unlooped" panose="02000000000000000000" pitchFamily="2" charset="0"/>
              </a:rPr>
              <a:t>The deadline is 12</a:t>
            </a:r>
            <a:r>
              <a:rPr lang="en-GB" sz="2400" baseline="30000" dirty="0">
                <a:latin typeface="Twinkl Cursive Unlooped" panose="02000000000000000000" pitchFamily="2" charset="0"/>
              </a:rPr>
              <a:t>th</a:t>
            </a:r>
            <a:r>
              <a:rPr lang="en-GB" sz="2400" dirty="0">
                <a:latin typeface="Twinkl Cursive Unlooped" panose="02000000000000000000" pitchFamily="2" charset="0"/>
              </a:rPr>
              <a:t> July.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7322AA-87F6-47CE-8A48-035D1017BFE9}"/>
              </a:ext>
            </a:extLst>
          </p:cNvPr>
          <p:cNvSpPr txBox="1"/>
          <p:nvPr/>
        </p:nvSpPr>
        <p:spPr>
          <a:xfrm>
            <a:off x="225286" y="1039916"/>
            <a:ext cx="620202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Good morning Year 4 – it’s hump day!</a:t>
            </a:r>
          </a:p>
          <a:p>
            <a:endParaRPr lang="en-GB" sz="2800" dirty="0"/>
          </a:p>
          <a:p>
            <a:r>
              <a:rPr lang="en-GB" sz="2800" dirty="0"/>
              <a:t>We’re looking forward to see you this afternoon on Zoom.</a:t>
            </a:r>
          </a:p>
          <a:p>
            <a:endParaRPr lang="en-GB" sz="2800" dirty="0"/>
          </a:p>
          <a:p>
            <a:r>
              <a:rPr lang="en-GB" sz="2800" b="1" u="sng" dirty="0"/>
              <a:t>Yesterday’s Trivia Answer </a:t>
            </a:r>
          </a:p>
          <a:p>
            <a:r>
              <a:rPr lang="en-GB" sz="2800" dirty="0"/>
              <a:t>The capital city of Greece is Athens.</a:t>
            </a:r>
          </a:p>
          <a:p>
            <a:endParaRPr lang="en-GB" sz="2800" b="1" u="sng" dirty="0"/>
          </a:p>
          <a:p>
            <a:r>
              <a:rPr lang="en-GB" sz="2800" b="1" u="sng" dirty="0"/>
              <a:t>Today’s Trivia Question</a:t>
            </a:r>
          </a:p>
          <a:p>
            <a:r>
              <a:rPr lang="en-GB" sz="2800" dirty="0"/>
              <a:t>What currency do they use in Greece?</a:t>
            </a:r>
          </a:p>
        </p:txBody>
      </p:sp>
    </p:spTree>
    <p:extLst>
      <p:ext uri="{BB962C8B-B14F-4D97-AF65-F5344CB8AC3E}">
        <p14:creationId xmlns:p14="http://schemas.microsoft.com/office/powerpoint/2010/main" val="3538557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ECD0A0AB-433F-4948-AE8E-0C48B6E85F61}"/>
              </a:ext>
            </a:extLst>
          </p:cNvPr>
          <p:cNvSpPr txBox="1">
            <a:spLocks/>
          </p:cNvSpPr>
          <p:nvPr/>
        </p:nvSpPr>
        <p:spPr>
          <a:xfrm>
            <a:off x="92765" y="127836"/>
            <a:ext cx="9051235" cy="660232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b="1" u="sng" dirty="0"/>
              <a:t>Yesterday’s Maths Starter</a:t>
            </a:r>
          </a:p>
          <a:p>
            <a:pPr marL="0" indent="0">
              <a:buNone/>
            </a:pPr>
            <a:endParaRPr lang="en-GB" sz="3000" b="1" u="sng" dirty="0"/>
          </a:p>
          <a:p>
            <a:pPr marL="0" indent="0" algn="ctr">
              <a:buNone/>
            </a:pPr>
            <a:r>
              <a:rPr lang="en-GB" sz="3000" b="1" dirty="0"/>
              <a:t>Today’s Number: 1053</a:t>
            </a:r>
          </a:p>
          <a:p>
            <a:pPr marL="0" indent="0">
              <a:buNone/>
            </a:pPr>
            <a:r>
              <a:rPr lang="en-GB" sz="3000" dirty="0"/>
              <a:t>Write it in words: </a:t>
            </a:r>
            <a:r>
              <a:rPr lang="en-GB" sz="3000" dirty="0">
                <a:solidFill>
                  <a:srgbClr val="FF0000"/>
                </a:solidFill>
              </a:rPr>
              <a:t>One thousand and fifty three</a:t>
            </a:r>
          </a:p>
          <a:p>
            <a:pPr marL="0" indent="0">
              <a:buNone/>
            </a:pPr>
            <a:r>
              <a:rPr lang="en-GB" sz="3000" dirty="0"/>
              <a:t>5 less: </a:t>
            </a:r>
            <a:r>
              <a:rPr lang="en-GB" sz="3000" dirty="0">
                <a:solidFill>
                  <a:srgbClr val="FF0000"/>
                </a:solidFill>
              </a:rPr>
              <a:t>1048</a:t>
            </a:r>
          </a:p>
          <a:p>
            <a:pPr marL="0" indent="0">
              <a:buNone/>
            </a:pPr>
            <a:r>
              <a:rPr lang="en-GB" sz="3000" dirty="0"/>
              <a:t>20 more: </a:t>
            </a:r>
            <a:r>
              <a:rPr lang="en-GB" sz="3000" dirty="0">
                <a:solidFill>
                  <a:srgbClr val="FF0000"/>
                </a:solidFill>
              </a:rPr>
              <a:t>1073</a:t>
            </a:r>
          </a:p>
          <a:p>
            <a:pPr marL="0" indent="0">
              <a:buNone/>
            </a:pPr>
            <a:r>
              <a:rPr lang="en-GB" sz="3000" dirty="0"/>
              <a:t>Add 351: </a:t>
            </a:r>
            <a:r>
              <a:rPr lang="en-GB" sz="3000" dirty="0">
                <a:solidFill>
                  <a:srgbClr val="FF0000"/>
                </a:solidFill>
              </a:rPr>
              <a:t>1404</a:t>
            </a:r>
          </a:p>
          <a:p>
            <a:pPr marL="0" indent="0">
              <a:buNone/>
            </a:pPr>
            <a:r>
              <a:rPr lang="en-GB" sz="3000" dirty="0"/>
              <a:t>Round to the nearest 100: </a:t>
            </a:r>
            <a:r>
              <a:rPr lang="en-GB" sz="3000" dirty="0">
                <a:solidFill>
                  <a:srgbClr val="FF0000"/>
                </a:solidFill>
              </a:rPr>
              <a:t>1100</a:t>
            </a:r>
          </a:p>
          <a:p>
            <a:pPr marL="0" indent="0">
              <a:buNone/>
            </a:pPr>
            <a:r>
              <a:rPr lang="en-GB" sz="3000" dirty="0"/>
              <a:t>Divisible by 5? </a:t>
            </a:r>
            <a:r>
              <a:rPr lang="en-GB" sz="3000" dirty="0">
                <a:solidFill>
                  <a:srgbClr val="FF0000"/>
                </a:solidFill>
              </a:rPr>
              <a:t>No</a:t>
            </a:r>
          </a:p>
          <a:p>
            <a:pPr marL="0" indent="0">
              <a:buNone/>
            </a:pPr>
            <a:r>
              <a:rPr lang="en-GB" sz="3000" dirty="0"/>
              <a:t>Divide by 100: </a:t>
            </a:r>
            <a:r>
              <a:rPr lang="en-GB" sz="3000" dirty="0">
                <a:solidFill>
                  <a:srgbClr val="FF0000"/>
                </a:solidFill>
              </a:rPr>
              <a:t>10.53</a:t>
            </a:r>
          </a:p>
          <a:p>
            <a:pPr marL="0" indent="0">
              <a:buNone/>
            </a:pPr>
            <a:r>
              <a:rPr lang="en-GB" sz="3000" dirty="0"/>
              <a:t>Double it: </a:t>
            </a:r>
            <a:r>
              <a:rPr lang="en-GB" sz="3000" dirty="0">
                <a:solidFill>
                  <a:srgbClr val="FF0000"/>
                </a:solidFill>
              </a:rPr>
              <a:t>2106</a:t>
            </a:r>
          </a:p>
        </p:txBody>
      </p:sp>
    </p:spTree>
    <p:extLst>
      <p:ext uri="{BB962C8B-B14F-4D97-AF65-F5344CB8AC3E}">
        <p14:creationId xmlns:p14="http://schemas.microsoft.com/office/powerpoint/2010/main" val="1501516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CFC51D-5677-4BE5-B886-81522DCFB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70" y="0"/>
            <a:ext cx="9024730" cy="6858000"/>
          </a:xfrm>
        </p:spPr>
        <p:txBody>
          <a:bodyPr>
            <a:normAutofit/>
          </a:bodyPr>
          <a:lstStyle/>
          <a:p>
            <a:pPr algn="l"/>
            <a:r>
              <a:rPr lang="en-GB" sz="4000" b="1" u="sng" dirty="0"/>
              <a:t>Yesterday’s Answer</a:t>
            </a:r>
          </a:p>
          <a:p>
            <a:pPr algn="l"/>
            <a:endParaRPr lang="en-GB" sz="4000" b="1" u="sng" dirty="0"/>
          </a:p>
          <a:p>
            <a:pPr algn="l">
              <a:spcAft>
                <a:spcPts val="450"/>
              </a:spcAft>
            </a:pPr>
            <a:r>
              <a:rPr lang="en-GB" sz="3200" dirty="0"/>
              <a:t>210 ÷ 10 = 	</a:t>
            </a:r>
            <a:r>
              <a:rPr lang="en-GB" sz="3200" b="1" dirty="0"/>
              <a:t>21</a:t>
            </a:r>
            <a:r>
              <a:rPr lang="en-GB" sz="3200" dirty="0"/>
              <a:t>			3000 ÷ 10 = </a:t>
            </a:r>
            <a:r>
              <a:rPr lang="en-GB" sz="3200" b="1" dirty="0"/>
              <a:t>300</a:t>
            </a:r>
            <a:endParaRPr lang="en-GB" sz="3200" dirty="0"/>
          </a:p>
          <a:p>
            <a:pPr algn="l">
              <a:spcAft>
                <a:spcPts val="450"/>
              </a:spcAft>
            </a:pPr>
            <a:r>
              <a:rPr lang="en-GB" sz="3200" dirty="0"/>
              <a:t>270 ÷ 10 = 	</a:t>
            </a:r>
            <a:r>
              <a:rPr lang="en-GB" sz="3200" b="1" dirty="0"/>
              <a:t>27</a:t>
            </a:r>
            <a:r>
              <a:rPr lang="en-GB" sz="3200" dirty="0"/>
              <a:t>			27 ÷ 100 = </a:t>
            </a:r>
            <a:r>
              <a:rPr lang="en-GB" sz="3200" b="1" dirty="0"/>
              <a:t>0.27</a:t>
            </a:r>
            <a:endParaRPr lang="en-GB" sz="3200" dirty="0"/>
          </a:p>
          <a:p>
            <a:pPr algn="l">
              <a:spcAft>
                <a:spcPts val="450"/>
              </a:spcAft>
            </a:pPr>
            <a:r>
              <a:rPr lang="en-GB" sz="3200" dirty="0"/>
              <a:t>3 ÷ 10 = </a:t>
            </a:r>
            <a:r>
              <a:rPr lang="en-GB" sz="3200" b="1" dirty="0"/>
              <a:t>0.3</a:t>
            </a:r>
            <a:r>
              <a:rPr lang="en-GB" sz="3200" dirty="0"/>
              <a:t>			7 ÷ 10 = </a:t>
            </a:r>
            <a:r>
              <a:rPr lang="en-GB" sz="3200" b="1" dirty="0"/>
              <a:t>0.7</a:t>
            </a:r>
            <a:endParaRPr lang="en-GB" sz="3200" dirty="0"/>
          </a:p>
          <a:p>
            <a:pPr algn="l">
              <a:spcAft>
                <a:spcPts val="450"/>
              </a:spcAft>
            </a:pPr>
            <a:r>
              <a:rPr lang="en-GB" sz="3200" dirty="0"/>
              <a:t>300 ÷ 100 = </a:t>
            </a:r>
            <a:r>
              <a:rPr lang="en-GB" sz="3200" b="1" dirty="0"/>
              <a:t>3</a:t>
            </a:r>
            <a:r>
              <a:rPr lang="en-GB" sz="3200" dirty="0"/>
              <a:t> 			21 ÷ 100 = </a:t>
            </a:r>
            <a:r>
              <a:rPr lang="en-GB" sz="3200" b="1" dirty="0"/>
              <a:t>0.21</a:t>
            </a:r>
            <a:endParaRPr lang="en-GB" sz="3200" dirty="0"/>
          </a:p>
          <a:p>
            <a:pPr algn="l"/>
            <a:endParaRPr lang="en-GB" sz="4000" b="1" u="sng" dirty="0"/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DD2A5DD6-F635-48AF-9223-1BBCDB4F60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926218"/>
              </p:ext>
            </p:extLst>
          </p:nvPr>
        </p:nvGraphicFramePr>
        <p:xfrm>
          <a:off x="149087" y="3840516"/>
          <a:ext cx="883588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486">
                  <a:extLst>
                    <a:ext uri="{9D8B030D-6E8A-4147-A177-3AD203B41FA5}">
                      <a16:colId xmlns:a16="http://schemas.microsoft.com/office/drawing/2014/main" val="1011296892"/>
                    </a:ext>
                  </a:extLst>
                </a:gridCol>
                <a:gridCol w="1104486">
                  <a:extLst>
                    <a:ext uri="{9D8B030D-6E8A-4147-A177-3AD203B41FA5}">
                      <a16:colId xmlns:a16="http://schemas.microsoft.com/office/drawing/2014/main" val="835779123"/>
                    </a:ext>
                  </a:extLst>
                </a:gridCol>
                <a:gridCol w="1104486">
                  <a:extLst>
                    <a:ext uri="{9D8B030D-6E8A-4147-A177-3AD203B41FA5}">
                      <a16:colId xmlns:a16="http://schemas.microsoft.com/office/drawing/2014/main" val="2197050898"/>
                    </a:ext>
                  </a:extLst>
                </a:gridCol>
                <a:gridCol w="1104486">
                  <a:extLst>
                    <a:ext uri="{9D8B030D-6E8A-4147-A177-3AD203B41FA5}">
                      <a16:colId xmlns:a16="http://schemas.microsoft.com/office/drawing/2014/main" val="506435089"/>
                    </a:ext>
                  </a:extLst>
                </a:gridCol>
                <a:gridCol w="1104486">
                  <a:extLst>
                    <a:ext uri="{9D8B030D-6E8A-4147-A177-3AD203B41FA5}">
                      <a16:colId xmlns:a16="http://schemas.microsoft.com/office/drawing/2014/main" val="18341726"/>
                    </a:ext>
                  </a:extLst>
                </a:gridCol>
                <a:gridCol w="1104486">
                  <a:extLst>
                    <a:ext uri="{9D8B030D-6E8A-4147-A177-3AD203B41FA5}">
                      <a16:colId xmlns:a16="http://schemas.microsoft.com/office/drawing/2014/main" val="3949254142"/>
                    </a:ext>
                  </a:extLst>
                </a:gridCol>
                <a:gridCol w="1104486">
                  <a:extLst>
                    <a:ext uri="{9D8B030D-6E8A-4147-A177-3AD203B41FA5}">
                      <a16:colId xmlns:a16="http://schemas.microsoft.com/office/drawing/2014/main" val="1944014519"/>
                    </a:ext>
                  </a:extLst>
                </a:gridCol>
                <a:gridCol w="1104486">
                  <a:extLst>
                    <a:ext uri="{9D8B030D-6E8A-4147-A177-3AD203B41FA5}">
                      <a16:colId xmlns:a16="http://schemas.microsoft.com/office/drawing/2014/main" val="14503487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0.1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keys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0.03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friendly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0.7</a:t>
                      </a:r>
                    </a:p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mischievous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creature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is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3000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primate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2.1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noisy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21.7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leaves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761217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0.27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monkey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seeds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300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very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the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0.07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screeches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0.027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0.21</a:t>
                      </a:r>
                    </a:p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sociable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33393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493358F-4D63-4C49-89C3-4415FBE34A50}"/>
              </a:ext>
            </a:extLst>
          </p:cNvPr>
          <p:cNvSpPr txBox="1"/>
          <p:nvPr/>
        </p:nvSpPr>
        <p:spPr>
          <a:xfrm>
            <a:off x="149087" y="5274365"/>
            <a:ext cx="8835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 mischievous monkey is a very sociable creature.</a:t>
            </a:r>
          </a:p>
        </p:txBody>
      </p:sp>
    </p:spTree>
    <p:extLst>
      <p:ext uri="{BB962C8B-B14F-4D97-AF65-F5344CB8AC3E}">
        <p14:creationId xmlns:p14="http://schemas.microsoft.com/office/powerpoint/2010/main" val="131482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CFC51D-5677-4BE5-B886-81522DCFB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70" y="0"/>
            <a:ext cx="9024730" cy="6858000"/>
          </a:xfrm>
        </p:spPr>
        <p:txBody>
          <a:bodyPr>
            <a:normAutofit/>
          </a:bodyPr>
          <a:lstStyle/>
          <a:p>
            <a:pPr algn="l"/>
            <a:r>
              <a:rPr lang="en-GB" sz="4000" b="1" u="sng" dirty="0"/>
              <a:t>Maths Starter</a:t>
            </a:r>
          </a:p>
          <a:p>
            <a:pPr algn="l"/>
            <a:endParaRPr lang="en-GB" sz="4000" b="1" u="sng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AE672C-A0C7-4A8F-A132-756655DB2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52" y="792018"/>
            <a:ext cx="8965095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altLang="en-US" sz="2200" dirty="0">
                <a:solidFill>
                  <a:srgbClr val="000000"/>
                </a:solidFill>
                <a:latin typeface="Calibri (Body)"/>
              </a:rPr>
              <a:t>Today, y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ou will need to draw a number line from -13 to 13, find a counter and two 1-6 dice to use. Ideally, this is a game for two players but you can play it on your own too.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(Body)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200" dirty="0">
                <a:solidFill>
                  <a:srgbClr val="000000"/>
                </a:solidFill>
                <a:latin typeface="Calibri (Body)"/>
              </a:rPr>
              <a:t>First, d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ecide who is </a:t>
            </a:r>
            <a:r>
              <a:rPr lang="en-US" altLang="en-US" sz="2200" b="1" dirty="0">
                <a:solidFill>
                  <a:srgbClr val="000000"/>
                </a:solidFill>
                <a:latin typeface="Calibri (Body)"/>
              </a:rPr>
              <a:t>p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ositive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and who is </a:t>
            </a: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negative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. If you’re playing alone, you need to choose which you think will be the winner (positive or negative). </a:t>
            </a: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(Body)"/>
              </a:rPr>
            </a:b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Positive moves the counter from left to right and negative moves the counter from right to left. Why do you think it is this way round?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(Body)"/>
              </a:rPr>
            </a:br>
            <a:r>
              <a:rPr lang="en-US" altLang="en-US" sz="2200" dirty="0">
                <a:solidFill>
                  <a:srgbClr val="000000"/>
                </a:solidFill>
                <a:latin typeface="Calibri (Body)"/>
              </a:rPr>
              <a:t>Begin by p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lacing the counter on 0 (the picture above shows a red counter).</a:t>
            </a:r>
            <a:r>
              <a:rPr lang="en-US" altLang="en-US" sz="2200" dirty="0">
                <a:latin typeface="Calibri (Body)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alibri (Body)"/>
              </a:rPr>
              <a:t>Next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, take it in turns to throw the two dice, add the scores and then move the counter that number of places in your direction.</a:t>
            </a:r>
            <a:r>
              <a:rPr lang="en-US" altLang="en-US" sz="2200" dirty="0">
                <a:latin typeface="Calibri (Body)"/>
              </a:rPr>
              <a:t> </a:t>
            </a: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If the counter reaches -13, negative has won. If the counter reaches 13, positive has won.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(Body)"/>
              </a:rPr>
            </a:br>
            <a:r>
              <a:rPr kumimoji="0" lang="en-US" altLang="en-US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(Body)"/>
              </a:rPr>
              <a:t>Now change the game. This time, when you throw the dice, you can decide whether to add, subtract, multiply or divide the numbers on the dice. You must reach -13 or 13 exactly to win. Does this make a better game? Why?</a:t>
            </a:r>
            <a:r>
              <a:rPr lang="en-US" altLang="en-US" sz="2200" dirty="0">
                <a:latin typeface="Calibri (Body)"/>
              </a:rPr>
              <a:t> </a:t>
            </a:r>
            <a:endParaRPr kumimoji="0" lang="en-US" altLang="en-US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(Body)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C0F70A1-A010-4A4C-867A-6D6A55E0D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901" y="64339"/>
            <a:ext cx="5726829" cy="87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35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3CFC51D-5677-4BE5-B886-81522DCFB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270" y="106016"/>
            <a:ext cx="8805655" cy="6751983"/>
          </a:xfrm>
        </p:spPr>
        <p:txBody>
          <a:bodyPr>
            <a:normAutofit/>
          </a:bodyPr>
          <a:lstStyle/>
          <a:p>
            <a:pPr algn="l"/>
            <a:r>
              <a:rPr lang="en-GB" sz="3600" b="1" u="sng" dirty="0"/>
              <a:t>Clue 3 – Along the landing and up the stairs</a:t>
            </a:r>
          </a:p>
          <a:p>
            <a:pPr algn="l"/>
            <a:endParaRPr lang="en-GB" sz="4000" b="1" u="sng" dirty="0"/>
          </a:p>
          <a:p>
            <a:pPr algn="l"/>
            <a:r>
              <a:rPr lang="en-GB" sz="3200" dirty="0"/>
              <a:t>Those cheeky monkeys have hidden the next clue in the coordinates. Use the grid on the next page to solve the third clue.</a:t>
            </a:r>
          </a:p>
          <a:p>
            <a:pPr algn="l"/>
            <a:endParaRPr lang="en-GB" sz="4000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C59BC6-A8AF-4D90-8ABC-EB6F0EE9C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3033712"/>
            <a:ext cx="87058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279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21B211-42BC-4437-830E-BB7E40D6D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427" y="-15379"/>
            <a:ext cx="6917634" cy="681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817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997A27-A520-4F0A-B7C2-079115DC604C}"/>
              </a:ext>
            </a:extLst>
          </p:cNvPr>
          <p:cNvSpPr txBox="1"/>
          <p:nvPr/>
        </p:nvSpPr>
        <p:spPr>
          <a:xfrm>
            <a:off x="119270" y="172278"/>
            <a:ext cx="890546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English</a:t>
            </a:r>
          </a:p>
          <a:p>
            <a:endParaRPr lang="en-GB" sz="3600" b="1" dirty="0"/>
          </a:p>
          <a:p>
            <a:r>
              <a:rPr lang="en-GB" sz="2800" b="1" dirty="0"/>
              <a:t>Spellings</a:t>
            </a:r>
          </a:p>
          <a:p>
            <a:r>
              <a:rPr lang="en-GB" sz="2400" dirty="0"/>
              <a:t>Write out a row of the spellings below. Make sure your handwriting is joined, sitting on the line and has clear ascenders and descenders. 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Twinkl Cursive Unlooped" panose="02000000000000000000" pitchFamily="2" charset="0"/>
              </a:rPr>
              <a:t>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Twinkl Cursive Unlooped" panose="02000000000000000000" pitchFamily="2" charset="0"/>
              </a:rPr>
              <a:t>neighbour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Twinkl Cursive Unlooped" panose="02000000000000000000" pitchFamily="2" charset="0"/>
              </a:rPr>
              <a:t>weight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>
                <a:latin typeface="Twinkl Cursive Unlooped" panose="02000000000000000000" pitchFamily="2" charset="0"/>
              </a:rPr>
              <a:t>freight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r>
              <a:rPr lang="en-GB" sz="2000" b="1" dirty="0"/>
              <a:t>Spelling Bonus</a:t>
            </a:r>
          </a:p>
          <a:p>
            <a:r>
              <a:rPr lang="en-GB" sz="2400" dirty="0"/>
              <a:t>Write the words out in rainbow lettering.</a:t>
            </a:r>
          </a:p>
        </p:txBody>
      </p:sp>
    </p:spTree>
    <p:extLst>
      <p:ext uri="{BB962C8B-B14F-4D97-AF65-F5344CB8AC3E}">
        <p14:creationId xmlns:p14="http://schemas.microsoft.com/office/powerpoint/2010/main" val="3314046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997A27-A520-4F0A-B7C2-079115DC604C}"/>
              </a:ext>
            </a:extLst>
          </p:cNvPr>
          <p:cNvSpPr txBox="1"/>
          <p:nvPr/>
        </p:nvSpPr>
        <p:spPr>
          <a:xfrm>
            <a:off x="119270" y="172278"/>
            <a:ext cx="890546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/>
              <a:t>English – Mission Possible</a:t>
            </a:r>
          </a:p>
          <a:p>
            <a:endParaRPr lang="en-GB" sz="3600" b="1" u="sng" dirty="0"/>
          </a:p>
          <a:p>
            <a:r>
              <a:rPr lang="en-GB" sz="3200" dirty="0"/>
              <a:t>We’ve spent time thinking about characters so now we need to think about the settings for stories.</a:t>
            </a:r>
          </a:p>
          <a:p>
            <a:endParaRPr lang="en-GB" sz="3200" dirty="0"/>
          </a:p>
          <a:p>
            <a:r>
              <a:rPr lang="en-GB" sz="3200" dirty="0"/>
              <a:t>Complete the box at the top of </a:t>
            </a:r>
            <a:r>
              <a:rPr lang="en-GB" sz="3200" b="1" dirty="0"/>
              <a:t>page 22</a:t>
            </a:r>
            <a:r>
              <a:rPr lang="en-GB" sz="3200" dirty="0"/>
              <a:t>. How many different settings can you list? 15? 20? More? They might be specific places (such as London) or they may be more general (a forest). </a:t>
            </a:r>
          </a:p>
          <a:p>
            <a:endParaRPr lang="en-GB" sz="3200" dirty="0"/>
          </a:p>
          <a:p>
            <a:r>
              <a:rPr lang="en-GB" sz="3200" dirty="0"/>
              <a:t>Now fill in the thought bubbles for different possible settings. They might be normal/everyday places, scary locations or interesting/unusual settings.</a:t>
            </a:r>
          </a:p>
        </p:txBody>
      </p:sp>
    </p:spTree>
    <p:extLst>
      <p:ext uri="{BB962C8B-B14F-4D97-AF65-F5344CB8AC3E}">
        <p14:creationId xmlns:p14="http://schemas.microsoft.com/office/powerpoint/2010/main" val="41868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340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(Body)</vt:lpstr>
      <vt:lpstr>Calibri Light</vt:lpstr>
      <vt:lpstr>Twinkl Cursive Unlooped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coffin</dc:creator>
  <cp:lastModifiedBy>Teacher</cp:lastModifiedBy>
  <cp:revision>9</cp:revision>
  <dcterms:created xsi:type="dcterms:W3CDTF">2020-07-04T16:57:07Z</dcterms:created>
  <dcterms:modified xsi:type="dcterms:W3CDTF">2020-07-07T20:27:06Z</dcterms:modified>
</cp:coreProperties>
</file>