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 id="257" r:id="rId5"/>
    <p:sldId id="267" r:id="rId6"/>
    <p:sldId id="265" r:id="rId7"/>
    <p:sldId id="271" r:id="rId8"/>
    <p:sldId id="272" r:id="rId9"/>
    <p:sldId id="273" r:id="rId10"/>
    <p:sldId id="274" r:id="rId11"/>
    <p:sldId id="275"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FBAAF-9624-4EC3-884E-4A5C409E31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E09C0D6-0623-43C3-89E2-2C1628C650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9C686A0-E333-4AEC-A133-93CEBA01CE89}"/>
              </a:ext>
            </a:extLst>
          </p:cNvPr>
          <p:cNvSpPr>
            <a:spLocks noGrp="1"/>
          </p:cNvSpPr>
          <p:nvPr>
            <p:ph type="dt" sz="half" idx="10"/>
          </p:nvPr>
        </p:nvSpPr>
        <p:spPr/>
        <p:txBody>
          <a:bodyPr/>
          <a:lstStyle/>
          <a:p>
            <a:fld id="{9753DC33-43D7-48E2-B7EF-809D199AB2E5}" type="datetimeFigureOut">
              <a:rPr lang="en-GB" smtClean="0"/>
              <a:t>02/04/2020</a:t>
            </a:fld>
            <a:endParaRPr lang="en-GB"/>
          </a:p>
        </p:txBody>
      </p:sp>
      <p:sp>
        <p:nvSpPr>
          <p:cNvPr id="5" name="Footer Placeholder 4">
            <a:extLst>
              <a:ext uri="{FF2B5EF4-FFF2-40B4-BE49-F238E27FC236}">
                <a16:creationId xmlns:a16="http://schemas.microsoft.com/office/drawing/2014/main" id="{C94A6302-D55B-41B5-BC6E-7DEDE30BC9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787698-5508-4E2F-A7AA-47D573D024AB}"/>
              </a:ext>
            </a:extLst>
          </p:cNvPr>
          <p:cNvSpPr>
            <a:spLocks noGrp="1"/>
          </p:cNvSpPr>
          <p:nvPr>
            <p:ph type="sldNum" sz="quarter" idx="12"/>
          </p:nvPr>
        </p:nvSpPr>
        <p:spPr/>
        <p:txBody>
          <a:bodyPr/>
          <a:lstStyle/>
          <a:p>
            <a:fld id="{9FE68273-1E51-4311-A8A5-B0ECD92551E1}" type="slidenum">
              <a:rPr lang="en-GB" smtClean="0"/>
              <a:t>‹#›</a:t>
            </a:fld>
            <a:endParaRPr lang="en-GB"/>
          </a:p>
        </p:txBody>
      </p:sp>
    </p:spTree>
    <p:extLst>
      <p:ext uri="{BB962C8B-B14F-4D97-AF65-F5344CB8AC3E}">
        <p14:creationId xmlns:p14="http://schemas.microsoft.com/office/powerpoint/2010/main" val="1518131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3F03C-7BCC-47B3-B1EA-B3897323880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5BE1903-03CB-44FB-9F4C-CDA7ED0283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11C308-D150-4756-BC57-5624648B0766}"/>
              </a:ext>
            </a:extLst>
          </p:cNvPr>
          <p:cNvSpPr>
            <a:spLocks noGrp="1"/>
          </p:cNvSpPr>
          <p:nvPr>
            <p:ph type="dt" sz="half" idx="10"/>
          </p:nvPr>
        </p:nvSpPr>
        <p:spPr/>
        <p:txBody>
          <a:bodyPr/>
          <a:lstStyle/>
          <a:p>
            <a:fld id="{9753DC33-43D7-48E2-B7EF-809D199AB2E5}" type="datetimeFigureOut">
              <a:rPr lang="en-GB" smtClean="0"/>
              <a:t>02/04/2020</a:t>
            </a:fld>
            <a:endParaRPr lang="en-GB"/>
          </a:p>
        </p:txBody>
      </p:sp>
      <p:sp>
        <p:nvSpPr>
          <p:cNvPr id="5" name="Footer Placeholder 4">
            <a:extLst>
              <a:ext uri="{FF2B5EF4-FFF2-40B4-BE49-F238E27FC236}">
                <a16:creationId xmlns:a16="http://schemas.microsoft.com/office/drawing/2014/main" id="{B760A588-C265-45E6-AE48-BC4068E39D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7D97FA-D873-482A-9249-8221967A10D7}"/>
              </a:ext>
            </a:extLst>
          </p:cNvPr>
          <p:cNvSpPr>
            <a:spLocks noGrp="1"/>
          </p:cNvSpPr>
          <p:nvPr>
            <p:ph type="sldNum" sz="quarter" idx="12"/>
          </p:nvPr>
        </p:nvSpPr>
        <p:spPr/>
        <p:txBody>
          <a:bodyPr/>
          <a:lstStyle/>
          <a:p>
            <a:fld id="{9FE68273-1E51-4311-A8A5-B0ECD92551E1}" type="slidenum">
              <a:rPr lang="en-GB" smtClean="0"/>
              <a:t>‹#›</a:t>
            </a:fld>
            <a:endParaRPr lang="en-GB"/>
          </a:p>
        </p:txBody>
      </p:sp>
    </p:spTree>
    <p:extLst>
      <p:ext uri="{BB962C8B-B14F-4D97-AF65-F5344CB8AC3E}">
        <p14:creationId xmlns:p14="http://schemas.microsoft.com/office/powerpoint/2010/main" val="4160397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25546A-6401-416B-8CE4-21BF9B6673D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8032256-9083-418A-878F-756F5DC1E50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88A284-BF90-4885-AF92-8AED8F0ADDF2}"/>
              </a:ext>
            </a:extLst>
          </p:cNvPr>
          <p:cNvSpPr>
            <a:spLocks noGrp="1"/>
          </p:cNvSpPr>
          <p:nvPr>
            <p:ph type="dt" sz="half" idx="10"/>
          </p:nvPr>
        </p:nvSpPr>
        <p:spPr/>
        <p:txBody>
          <a:bodyPr/>
          <a:lstStyle/>
          <a:p>
            <a:fld id="{9753DC33-43D7-48E2-B7EF-809D199AB2E5}" type="datetimeFigureOut">
              <a:rPr lang="en-GB" smtClean="0"/>
              <a:t>02/04/2020</a:t>
            </a:fld>
            <a:endParaRPr lang="en-GB"/>
          </a:p>
        </p:txBody>
      </p:sp>
      <p:sp>
        <p:nvSpPr>
          <p:cNvPr id="5" name="Footer Placeholder 4">
            <a:extLst>
              <a:ext uri="{FF2B5EF4-FFF2-40B4-BE49-F238E27FC236}">
                <a16:creationId xmlns:a16="http://schemas.microsoft.com/office/drawing/2014/main" id="{DC4F3003-4C90-47A6-ACC1-224C787D27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A4F167-DBF3-45CC-AE4A-3E3E765732D3}"/>
              </a:ext>
            </a:extLst>
          </p:cNvPr>
          <p:cNvSpPr>
            <a:spLocks noGrp="1"/>
          </p:cNvSpPr>
          <p:nvPr>
            <p:ph type="sldNum" sz="quarter" idx="12"/>
          </p:nvPr>
        </p:nvSpPr>
        <p:spPr/>
        <p:txBody>
          <a:bodyPr/>
          <a:lstStyle/>
          <a:p>
            <a:fld id="{9FE68273-1E51-4311-A8A5-B0ECD92551E1}" type="slidenum">
              <a:rPr lang="en-GB" smtClean="0"/>
              <a:t>‹#›</a:t>
            </a:fld>
            <a:endParaRPr lang="en-GB"/>
          </a:p>
        </p:txBody>
      </p:sp>
    </p:spTree>
    <p:extLst>
      <p:ext uri="{BB962C8B-B14F-4D97-AF65-F5344CB8AC3E}">
        <p14:creationId xmlns:p14="http://schemas.microsoft.com/office/powerpoint/2010/main" val="3485230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7F165-0CF1-4BC4-B42B-167FF8F3DB3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5325DCD-7708-4F75-80FA-A1ABE9379A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F50650-97EF-46AB-A882-E10235E91D54}"/>
              </a:ext>
            </a:extLst>
          </p:cNvPr>
          <p:cNvSpPr>
            <a:spLocks noGrp="1"/>
          </p:cNvSpPr>
          <p:nvPr>
            <p:ph type="dt" sz="half" idx="10"/>
          </p:nvPr>
        </p:nvSpPr>
        <p:spPr/>
        <p:txBody>
          <a:bodyPr/>
          <a:lstStyle/>
          <a:p>
            <a:fld id="{9753DC33-43D7-48E2-B7EF-809D199AB2E5}" type="datetimeFigureOut">
              <a:rPr lang="en-GB" smtClean="0"/>
              <a:t>02/04/2020</a:t>
            </a:fld>
            <a:endParaRPr lang="en-GB"/>
          </a:p>
        </p:txBody>
      </p:sp>
      <p:sp>
        <p:nvSpPr>
          <p:cNvPr id="5" name="Footer Placeholder 4">
            <a:extLst>
              <a:ext uri="{FF2B5EF4-FFF2-40B4-BE49-F238E27FC236}">
                <a16:creationId xmlns:a16="http://schemas.microsoft.com/office/drawing/2014/main" id="{F5A375E9-21AB-42F0-B352-CBA215F8C1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0FB2C9-D219-4AE5-96F3-2BE98D251C50}"/>
              </a:ext>
            </a:extLst>
          </p:cNvPr>
          <p:cNvSpPr>
            <a:spLocks noGrp="1"/>
          </p:cNvSpPr>
          <p:nvPr>
            <p:ph type="sldNum" sz="quarter" idx="12"/>
          </p:nvPr>
        </p:nvSpPr>
        <p:spPr/>
        <p:txBody>
          <a:bodyPr/>
          <a:lstStyle/>
          <a:p>
            <a:fld id="{9FE68273-1E51-4311-A8A5-B0ECD92551E1}" type="slidenum">
              <a:rPr lang="en-GB" smtClean="0"/>
              <a:t>‹#›</a:t>
            </a:fld>
            <a:endParaRPr lang="en-GB"/>
          </a:p>
        </p:txBody>
      </p:sp>
    </p:spTree>
    <p:extLst>
      <p:ext uri="{BB962C8B-B14F-4D97-AF65-F5344CB8AC3E}">
        <p14:creationId xmlns:p14="http://schemas.microsoft.com/office/powerpoint/2010/main" val="3721017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518C3-55C6-4E67-8198-D46CB8D696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CC6C192-6D7F-429A-BD37-A47B6E73D9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AB8BED-95AE-4BE7-8146-887170AAF77C}"/>
              </a:ext>
            </a:extLst>
          </p:cNvPr>
          <p:cNvSpPr>
            <a:spLocks noGrp="1"/>
          </p:cNvSpPr>
          <p:nvPr>
            <p:ph type="dt" sz="half" idx="10"/>
          </p:nvPr>
        </p:nvSpPr>
        <p:spPr/>
        <p:txBody>
          <a:bodyPr/>
          <a:lstStyle/>
          <a:p>
            <a:fld id="{9753DC33-43D7-48E2-B7EF-809D199AB2E5}" type="datetimeFigureOut">
              <a:rPr lang="en-GB" smtClean="0"/>
              <a:t>02/04/2020</a:t>
            </a:fld>
            <a:endParaRPr lang="en-GB"/>
          </a:p>
        </p:txBody>
      </p:sp>
      <p:sp>
        <p:nvSpPr>
          <p:cNvPr id="5" name="Footer Placeholder 4">
            <a:extLst>
              <a:ext uri="{FF2B5EF4-FFF2-40B4-BE49-F238E27FC236}">
                <a16:creationId xmlns:a16="http://schemas.microsoft.com/office/drawing/2014/main" id="{8B437100-37FC-469B-8ECF-041ACF7566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87E9A6-AD8F-44D5-99DE-D6039DC6372B}"/>
              </a:ext>
            </a:extLst>
          </p:cNvPr>
          <p:cNvSpPr>
            <a:spLocks noGrp="1"/>
          </p:cNvSpPr>
          <p:nvPr>
            <p:ph type="sldNum" sz="quarter" idx="12"/>
          </p:nvPr>
        </p:nvSpPr>
        <p:spPr/>
        <p:txBody>
          <a:bodyPr/>
          <a:lstStyle/>
          <a:p>
            <a:fld id="{9FE68273-1E51-4311-A8A5-B0ECD92551E1}" type="slidenum">
              <a:rPr lang="en-GB" smtClean="0"/>
              <a:t>‹#›</a:t>
            </a:fld>
            <a:endParaRPr lang="en-GB"/>
          </a:p>
        </p:txBody>
      </p:sp>
    </p:spTree>
    <p:extLst>
      <p:ext uri="{BB962C8B-B14F-4D97-AF65-F5344CB8AC3E}">
        <p14:creationId xmlns:p14="http://schemas.microsoft.com/office/powerpoint/2010/main" val="1477651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C99E5-7402-4947-ABB2-1CCC005669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3B63157-21A9-4A22-BEB3-4130BB04941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3A45332-E745-4DCE-AFD2-4AB8A11C5C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42DD976-D7DE-4553-B120-203C15EC7C9D}"/>
              </a:ext>
            </a:extLst>
          </p:cNvPr>
          <p:cNvSpPr>
            <a:spLocks noGrp="1"/>
          </p:cNvSpPr>
          <p:nvPr>
            <p:ph type="dt" sz="half" idx="10"/>
          </p:nvPr>
        </p:nvSpPr>
        <p:spPr/>
        <p:txBody>
          <a:bodyPr/>
          <a:lstStyle/>
          <a:p>
            <a:fld id="{9753DC33-43D7-48E2-B7EF-809D199AB2E5}" type="datetimeFigureOut">
              <a:rPr lang="en-GB" smtClean="0"/>
              <a:t>02/04/2020</a:t>
            </a:fld>
            <a:endParaRPr lang="en-GB"/>
          </a:p>
        </p:txBody>
      </p:sp>
      <p:sp>
        <p:nvSpPr>
          <p:cNvPr id="6" name="Footer Placeholder 5">
            <a:extLst>
              <a:ext uri="{FF2B5EF4-FFF2-40B4-BE49-F238E27FC236}">
                <a16:creationId xmlns:a16="http://schemas.microsoft.com/office/drawing/2014/main" id="{57A6EFA5-0AEA-4767-8879-89F9356929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57C1A9D-F71C-4352-B2A5-7E111A1F984C}"/>
              </a:ext>
            </a:extLst>
          </p:cNvPr>
          <p:cNvSpPr>
            <a:spLocks noGrp="1"/>
          </p:cNvSpPr>
          <p:nvPr>
            <p:ph type="sldNum" sz="quarter" idx="12"/>
          </p:nvPr>
        </p:nvSpPr>
        <p:spPr/>
        <p:txBody>
          <a:bodyPr/>
          <a:lstStyle/>
          <a:p>
            <a:fld id="{9FE68273-1E51-4311-A8A5-B0ECD92551E1}" type="slidenum">
              <a:rPr lang="en-GB" smtClean="0"/>
              <a:t>‹#›</a:t>
            </a:fld>
            <a:endParaRPr lang="en-GB"/>
          </a:p>
        </p:txBody>
      </p:sp>
    </p:spTree>
    <p:extLst>
      <p:ext uri="{BB962C8B-B14F-4D97-AF65-F5344CB8AC3E}">
        <p14:creationId xmlns:p14="http://schemas.microsoft.com/office/powerpoint/2010/main" val="1669151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9EC32-E2E3-43B2-A2F3-7AF0ECD7AD1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F40AB74-723D-41FF-9D33-9C840E9362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E5F4D7-FBD0-4BE6-9066-F1384AB896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7F70A10-304B-42A1-8F8E-753331D5B7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6D72F3A-682E-4A8C-A433-1A0A8C47A4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6D7493B-DABB-48B6-8C2F-5910BAD564BC}"/>
              </a:ext>
            </a:extLst>
          </p:cNvPr>
          <p:cNvSpPr>
            <a:spLocks noGrp="1"/>
          </p:cNvSpPr>
          <p:nvPr>
            <p:ph type="dt" sz="half" idx="10"/>
          </p:nvPr>
        </p:nvSpPr>
        <p:spPr/>
        <p:txBody>
          <a:bodyPr/>
          <a:lstStyle/>
          <a:p>
            <a:fld id="{9753DC33-43D7-48E2-B7EF-809D199AB2E5}" type="datetimeFigureOut">
              <a:rPr lang="en-GB" smtClean="0"/>
              <a:t>02/04/2020</a:t>
            </a:fld>
            <a:endParaRPr lang="en-GB"/>
          </a:p>
        </p:txBody>
      </p:sp>
      <p:sp>
        <p:nvSpPr>
          <p:cNvPr id="8" name="Footer Placeholder 7">
            <a:extLst>
              <a:ext uri="{FF2B5EF4-FFF2-40B4-BE49-F238E27FC236}">
                <a16:creationId xmlns:a16="http://schemas.microsoft.com/office/drawing/2014/main" id="{4824C660-F481-4DAF-9D71-456BBC0F2C7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9EA1B4B-064F-46CD-8982-9127A061B5AD}"/>
              </a:ext>
            </a:extLst>
          </p:cNvPr>
          <p:cNvSpPr>
            <a:spLocks noGrp="1"/>
          </p:cNvSpPr>
          <p:nvPr>
            <p:ph type="sldNum" sz="quarter" idx="12"/>
          </p:nvPr>
        </p:nvSpPr>
        <p:spPr/>
        <p:txBody>
          <a:bodyPr/>
          <a:lstStyle/>
          <a:p>
            <a:fld id="{9FE68273-1E51-4311-A8A5-B0ECD92551E1}" type="slidenum">
              <a:rPr lang="en-GB" smtClean="0"/>
              <a:t>‹#›</a:t>
            </a:fld>
            <a:endParaRPr lang="en-GB"/>
          </a:p>
        </p:txBody>
      </p:sp>
    </p:spTree>
    <p:extLst>
      <p:ext uri="{BB962C8B-B14F-4D97-AF65-F5344CB8AC3E}">
        <p14:creationId xmlns:p14="http://schemas.microsoft.com/office/powerpoint/2010/main" val="3919703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82A5B-7199-4160-87B5-1E203BB29E3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EC224D9-919E-4C2C-BD4D-BFE10F11603D}"/>
              </a:ext>
            </a:extLst>
          </p:cNvPr>
          <p:cNvSpPr>
            <a:spLocks noGrp="1"/>
          </p:cNvSpPr>
          <p:nvPr>
            <p:ph type="dt" sz="half" idx="10"/>
          </p:nvPr>
        </p:nvSpPr>
        <p:spPr/>
        <p:txBody>
          <a:bodyPr/>
          <a:lstStyle/>
          <a:p>
            <a:fld id="{9753DC33-43D7-48E2-B7EF-809D199AB2E5}" type="datetimeFigureOut">
              <a:rPr lang="en-GB" smtClean="0"/>
              <a:t>02/04/2020</a:t>
            </a:fld>
            <a:endParaRPr lang="en-GB"/>
          </a:p>
        </p:txBody>
      </p:sp>
      <p:sp>
        <p:nvSpPr>
          <p:cNvPr id="4" name="Footer Placeholder 3">
            <a:extLst>
              <a:ext uri="{FF2B5EF4-FFF2-40B4-BE49-F238E27FC236}">
                <a16:creationId xmlns:a16="http://schemas.microsoft.com/office/drawing/2014/main" id="{4013BDC4-7263-4D4F-A3D5-DF11ACBE587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D97430B-836E-4828-89DC-D4F197DBC9E3}"/>
              </a:ext>
            </a:extLst>
          </p:cNvPr>
          <p:cNvSpPr>
            <a:spLocks noGrp="1"/>
          </p:cNvSpPr>
          <p:nvPr>
            <p:ph type="sldNum" sz="quarter" idx="12"/>
          </p:nvPr>
        </p:nvSpPr>
        <p:spPr/>
        <p:txBody>
          <a:bodyPr/>
          <a:lstStyle/>
          <a:p>
            <a:fld id="{9FE68273-1E51-4311-A8A5-B0ECD92551E1}" type="slidenum">
              <a:rPr lang="en-GB" smtClean="0"/>
              <a:t>‹#›</a:t>
            </a:fld>
            <a:endParaRPr lang="en-GB"/>
          </a:p>
        </p:txBody>
      </p:sp>
    </p:spTree>
    <p:extLst>
      <p:ext uri="{BB962C8B-B14F-4D97-AF65-F5344CB8AC3E}">
        <p14:creationId xmlns:p14="http://schemas.microsoft.com/office/powerpoint/2010/main" val="1839447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7C6131-322B-4CDB-BD46-03D21ADB174C}"/>
              </a:ext>
            </a:extLst>
          </p:cNvPr>
          <p:cNvSpPr>
            <a:spLocks noGrp="1"/>
          </p:cNvSpPr>
          <p:nvPr>
            <p:ph type="dt" sz="half" idx="10"/>
          </p:nvPr>
        </p:nvSpPr>
        <p:spPr/>
        <p:txBody>
          <a:bodyPr/>
          <a:lstStyle/>
          <a:p>
            <a:fld id="{9753DC33-43D7-48E2-B7EF-809D199AB2E5}" type="datetimeFigureOut">
              <a:rPr lang="en-GB" smtClean="0"/>
              <a:t>02/04/2020</a:t>
            </a:fld>
            <a:endParaRPr lang="en-GB"/>
          </a:p>
        </p:txBody>
      </p:sp>
      <p:sp>
        <p:nvSpPr>
          <p:cNvPr id="3" name="Footer Placeholder 2">
            <a:extLst>
              <a:ext uri="{FF2B5EF4-FFF2-40B4-BE49-F238E27FC236}">
                <a16:creationId xmlns:a16="http://schemas.microsoft.com/office/drawing/2014/main" id="{1502F53F-A14E-4922-9836-5ACFC6CB0A6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044B793-3EB6-4F36-B4BA-D58365188334}"/>
              </a:ext>
            </a:extLst>
          </p:cNvPr>
          <p:cNvSpPr>
            <a:spLocks noGrp="1"/>
          </p:cNvSpPr>
          <p:nvPr>
            <p:ph type="sldNum" sz="quarter" idx="12"/>
          </p:nvPr>
        </p:nvSpPr>
        <p:spPr/>
        <p:txBody>
          <a:bodyPr/>
          <a:lstStyle/>
          <a:p>
            <a:fld id="{9FE68273-1E51-4311-A8A5-B0ECD92551E1}" type="slidenum">
              <a:rPr lang="en-GB" smtClean="0"/>
              <a:t>‹#›</a:t>
            </a:fld>
            <a:endParaRPr lang="en-GB"/>
          </a:p>
        </p:txBody>
      </p:sp>
    </p:spTree>
    <p:extLst>
      <p:ext uri="{BB962C8B-B14F-4D97-AF65-F5344CB8AC3E}">
        <p14:creationId xmlns:p14="http://schemas.microsoft.com/office/powerpoint/2010/main" val="2593424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F988C-B82C-4A3C-8B4A-C7028148EB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605F7CC-ADD9-487E-B244-D54F4235F7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DB1F182-87FF-46E6-B9F7-C60916F173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BCED9B-235C-4B73-8846-81327305E128}"/>
              </a:ext>
            </a:extLst>
          </p:cNvPr>
          <p:cNvSpPr>
            <a:spLocks noGrp="1"/>
          </p:cNvSpPr>
          <p:nvPr>
            <p:ph type="dt" sz="half" idx="10"/>
          </p:nvPr>
        </p:nvSpPr>
        <p:spPr/>
        <p:txBody>
          <a:bodyPr/>
          <a:lstStyle/>
          <a:p>
            <a:fld id="{9753DC33-43D7-48E2-B7EF-809D199AB2E5}" type="datetimeFigureOut">
              <a:rPr lang="en-GB" smtClean="0"/>
              <a:t>02/04/2020</a:t>
            </a:fld>
            <a:endParaRPr lang="en-GB"/>
          </a:p>
        </p:txBody>
      </p:sp>
      <p:sp>
        <p:nvSpPr>
          <p:cNvPr id="6" name="Footer Placeholder 5">
            <a:extLst>
              <a:ext uri="{FF2B5EF4-FFF2-40B4-BE49-F238E27FC236}">
                <a16:creationId xmlns:a16="http://schemas.microsoft.com/office/drawing/2014/main" id="{2503E906-77A9-4E14-8D53-5D86B4C23B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C896B8A-6A35-4D61-87C7-2E6CD5C49FD1}"/>
              </a:ext>
            </a:extLst>
          </p:cNvPr>
          <p:cNvSpPr>
            <a:spLocks noGrp="1"/>
          </p:cNvSpPr>
          <p:nvPr>
            <p:ph type="sldNum" sz="quarter" idx="12"/>
          </p:nvPr>
        </p:nvSpPr>
        <p:spPr/>
        <p:txBody>
          <a:bodyPr/>
          <a:lstStyle/>
          <a:p>
            <a:fld id="{9FE68273-1E51-4311-A8A5-B0ECD92551E1}" type="slidenum">
              <a:rPr lang="en-GB" smtClean="0"/>
              <a:t>‹#›</a:t>
            </a:fld>
            <a:endParaRPr lang="en-GB"/>
          </a:p>
        </p:txBody>
      </p:sp>
    </p:spTree>
    <p:extLst>
      <p:ext uri="{BB962C8B-B14F-4D97-AF65-F5344CB8AC3E}">
        <p14:creationId xmlns:p14="http://schemas.microsoft.com/office/powerpoint/2010/main" val="1707632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7C1C5-B3E9-4F3E-BBB9-487559847B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8FFDD39-7E2A-40C3-A5A4-B2E13BEF96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7E2FF1E-F96F-4F8E-A5E4-E9DE16B868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79C316-2EF2-4DA2-A8E1-956620640A7B}"/>
              </a:ext>
            </a:extLst>
          </p:cNvPr>
          <p:cNvSpPr>
            <a:spLocks noGrp="1"/>
          </p:cNvSpPr>
          <p:nvPr>
            <p:ph type="dt" sz="half" idx="10"/>
          </p:nvPr>
        </p:nvSpPr>
        <p:spPr/>
        <p:txBody>
          <a:bodyPr/>
          <a:lstStyle/>
          <a:p>
            <a:fld id="{9753DC33-43D7-48E2-B7EF-809D199AB2E5}" type="datetimeFigureOut">
              <a:rPr lang="en-GB" smtClean="0"/>
              <a:t>02/04/2020</a:t>
            </a:fld>
            <a:endParaRPr lang="en-GB"/>
          </a:p>
        </p:txBody>
      </p:sp>
      <p:sp>
        <p:nvSpPr>
          <p:cNvPr id="6" name="Footer Placeholder 5">
            <a:extLst>
              <a:ext uri="{FF2B5EF4-FFF2-40B4-BE49-F238E27FC236}">
                <a16:creationId xmlns:a16="http://schemas.microsoft.com/office/drawing/2014/main" id="{08CE3D0C-AA05-4CE0-97A4-F82C3F242B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8A17374-ED91-4496-A055-FC7E360BE2C5}"/>
              </a:ext>
            </a:extLst>
          </p:cNvPr>
          <p:cNvSpPr>
            <a:spLocks noGrp="1"/>
          </p:cNvSpPr>
          <p:nvPr>
            <p:ph type="sldNum" sz="quarter" idx="12"/>
          </p:nvPr>
        </p:nvSpPr>
        <p:spPr/>
        <p:txBody>
          <a:bodyPr/>
          <a:lstStyle/>
          <a:p>
            <a:fld id="{9FE68273-1E51-4311-A8A5-B0ECD92551E1}" type="slidenum">
              <a:rPr lang="en-GB" smtClean="0"/>
              <a:t>‹#›</a:t>
            </a:fld>
            <a:endParaRPr lang="en-GB"/>
          </a:p>
        </p:txBody>
      </p:sp>
    </p:spTree>
    <p:extLst>
      <p:ext uri="{BB962C8B-B14F-4D97-AF65-F5344CB8AC3E}">
        <p14:creationId xmlns:p14="http://schemas.microsoft.com/office/powerpoint/2010/main" val="3865831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037A59-E423-4434-87CB-2F8387F22F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3BDE9FF-C57D-42A2-B9F8-D8F47B42D5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BDF981-CE1A-4B82-B98A-F8DD4E171E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53DC33-43D7-48E2-B7EF-809D199AB2E5}" type="datetimeFigureOut">
              <a:rPr lang="en-GB" smtClean="0"/>
              <a:t>02/04/2020</a:t>
            </a:fld>
            <a:endParaRPr lang="en-GB"/>
          </a:p>
        </p:txBody>
      </p:sp>
      <p:sp>
        <p:nvSpPr>
          <p:cNvPr id="5" name="Footer Placeholder 4">
            <a:extLst>
              <a:ext uri="{FF2B5EF4-FFF2-40B4-BE49-F238E27FC236}">
                <a16:creationId xmlns:a16="http://schemas.microsoft.com/office/drawing/2014/main" id="{43A42A50-9F9A-40C7-B36C-FB0641D37A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FE9F7F7-1665-4BFD-B8AB-DB500AEC8C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E68273-1E51-4311-A8A5-B0ECD92551E1}" type="slidenum">
              <a:rPr lang="en-GB" smtClean="0"/>
              <a:t>‹#›</a:t>
            </a:fld>
            <a:endParaRPr lang="en-GB"/>
          </a:p>
        </p:txBody>
      </p:sp>
    </p:spTree>
    <p:extLst>
      <p:ext uri="{BB962C8B-B14F-4D97-AF65-F5344CB8AC3E}">
        <p14:creationId xmlns:p14="http://schemas.microsoft.com/office/powerpoint/2010/main" val="2711967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Year4@greatchesterford.essex.sch.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mailto:Year4@greatchesterford.essex.sch.uk"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8A57F595-B83E-485A-A01A-49138CF225C2}"/>
              </a:ext>
            </a:extLst>
          </p:cNvPr>
          <p:cNvSpPr txBox="1">
            <a:spLocks/>
          </p:cNvSpPr>
          <p:nvPr/>
        </p:nvSpPr>
        <p:spPr>
          <a:xfrm>
            <a:off x="357809" y="461272"/>
            <a:ext cx="11463130" cy="60853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b="1" u="sng" dirty="0"/>
              <a:t>Friday 3</a:t>
            </a:r>
            <a:r>
              <a:rPr lang="en-GB" b="1" u="sng" baseline="30000" dirty="0"/>
              <a:t>rd</a:t>
            </a:r>
            <a:r>
              <a:rPr lang="en-GB" b="1" u="sng" dirty="0"/>
              <a:t> April</a:t>
            </a:r>
          </a:p>
          <a:p>
            <a:pPr algn="l"/>
            <a:endParaRPr lang="en-GB" sz="1100" b="1" u="sng" dirty="0"/>
          </a:p>
          <a:p>
            <a:pPr algn="l"/>
            <a:r>
              <a:rPr lang="en-GB" dirty="0"/>
              <a:t>Good morning Class 4. It’s Friday today, which means it’s the last day before the Easter holidays. </a:t>
            </a:r>
          </a:p>
          <a:p>
            <a:pPr algn="l"/>
            <a:endParaRPr lang="en-GB" sz="1200" dirty="0"/>
          </a:p>
          <a:p>
            <a:pPr algn="l"/>
            <a:r>
              <a:rPr lang="en-GB" dirty="0"/>
              <a:t>The following slides cover the home learning tasks for today. Don’t forget to include the date and learning objective on your work. If you have any questions or would just like to let us know what you’ve been doing to keep yourself busy, please email:</a:t>
            </a:r>
          </a:p>
          <a:p>
            <a:pPr algn="l"/>
            <a:r>
              <a:rPr lang="en-GB" dirty="0">
                <a:hlinkClick r:id="rId2"/>
              </a:rPr>
              <a:t>Year4@greatchesterford.essex.sch.uk</a:t>
            </a:r>
            <a:r>
              <a:rPr lang="en-GB" dirty="0"/>
              <a:t> </a:t>
            </a:r>
          </a:p>
          <a:p>
            <a:pPr algn="l"/>
            <a:endParaRPr lang="en-GB" sz="1400" dirty="0"/>
          </a:p>
          <a:p>
            <a:pPr algn="l"/>
            <a:r>
              <a:rPr lang="en-GB" sz="2000" dirty="0"/>
              <a:t>It’s been good to hear that some of you have also been baking – lemon drizzle cakes, orange chocolate chip cakes, cookies – delicious!</a:t>
            </a:r>
          </a:p>
          <a:p>
            <a:pPr algn="l"/>
            <a:r>
              <a:rPr lang="en-GB" sz="2000" dirty="0"/>
              <a:t>We will also be posting a Lower Key Stage 2 Easter Bingo challenge to the class page to keep you busy during the Easter holiday. Can you get a line or a full house?</a:t>
            </a:r>
          </a:p>
          <a:p>
            <a:pPr algn="l"/>
            <a:endParaRPr lang="en-GB" sz="2000" dirty="0"/>
          </a:p>
          <a:p>
            <a:pPr algn="l"/>
            <a:r>
              <a:rPr lang="en-GB" sz="2000" dirty="0"/>
              <a:t>Happy home learning!</a:t>
            </a:r>
          </a:p>
          <a:p>
            <a:pPr algn="l"/>
            <a:endParaRPr lang="en-GB" dirty="0"/>
          </a:p>
        </p:txBody>
      </p:sp>
    </p:spTree>
    <p:extLst>
      <p:ext uri="{BB962C8B-B14F-4D97-AF65-F5344CB8AC3E}">
        <p14:creationId xmlns:p14="http://schemas.microsoft.com/office/powerpoint/2010/main" val="3633587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29AB615-EF13-45FC-92D7-A91F44AA2BAB}"/>
              </a:ext>
            </a:extLst>
          </p:cNvPr>
          <p:cNvPicPr>
            <a:picLocks noChangeAspect="1"/>
          </p:cNvPicPr>
          <p:nvPr/>
        </p:nvPicPr>
        <p:blipFill>
          <a:blip r:embed="rId2"/>
          <a:stretch>
            <a:fillRect/>
          </a:stretch>
        </p:blipFill>
        <p:spPr>
          <a:xfrm rot="16200000">
            <a:off x="2423841" y="-1702389"/>
            <a:ext cx="6933501" cy="10187277"/>
          </a:xfrm>
          <a:prstGeom prst="rect">
            <a:avLst/>
          </a:prstGeom>
        </p:spPr>
      </p:pic>
      <p:sp>
        <p:nvSpPr>
          <p:cNvPr id="3" name="TextBox 2">
            <a:extLst>
              <a:ext uri="{FF2B5EF4-FFF2-40B4-BE49-F238E27FC236}">
                <a16:creationId xmlns:a16="http://schemas.microsoft.com/office/drawing/2014/main" id="{85E69FF5-6F7F-4891-92DD-0845AD106DEF}"/>
              </a:ext>
            </a:extLst>
          </p:cNvPr>
          <p:cNvSpPr txBox="1"/>
          <p:nvPr/>
        </p:nvSpPr>
        <p:spPr>
          <a:xfrm>
            <a:off x="234892" y="159391"/>
            <a:ext cx="3053592" cy="369332"/>
          </a:xfrm>
          <a:prstGeom prst="rect">
            <a:avLst/>
          </a:prstGeom>
          <a:noFill/>
        </p:spPr>
        <p:txBody>
          <a:bodyPr wrap="square" rtlCol="0">
            <a:spAutoFit/>
          </a:bodyPr>
          <a:lstStyle/>
          <a:p>
            <a:r>
              <a:rPr lang="en-GB" dirty="0"/>
              <a:t>Dice</a:t>
            </a:r>
          </a:p>
        </p:txBody>
      </p:sp>
    </p:spTree>
    <p:extLst>
      <p:ext uri="{BB962C8B-B14F-4D97-AF65-F5344CB8AC3E}">
        <p14:creationId xmlns:p14="http://schemas.microsoft.com/office/powerpoint/2010/main" val="339683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888EB52-CE49-40A2-BC54-BE9A8DA785CC}"/>
              </a:ext>
            </a:extLst>
          </p:cNvPr>
          <p:cNvPicPr>
            <a:picLocks noChangeAspect="1"/>
          </p:cNvPicPr>
          <p:nvPr/>
        </p:nvPicPr>
        <p:blipFill>
          <a:blip r:embed="rId2"/>
          <a:stretch>
            <a:fillRect/>
          </a:stretch>
        </p:blipFill>
        <p:spPr>
          <a:xfrm>
            <a:off x="4346065" y="238125"/>
            <a:ext cx="5781675" cy="6381750"/>
          </a:xfrm>
          <a:prstGeom prst="rect">
            <a:avLst/>
          </a:prstGeom>
        </p:spPr>
      </p:pic>
      <p:sp>
        <p:nvSpPr>
          <p:cNvPr id="3" name="TextBox 2">
            <a:extLst>
              <a:ext uri="{FF2B5EF4-FFF2-40B4-BE49-F238E27FC236}">
                <a16:creationId xmlns:a16="http://schemas.microsoft.com/office/drawing/2014/main" id="{8CFE321B-80D4-4F29-B2F0-DA950844EF6E}"/>
              </a:ext>
            </a:extLst>
          </p:cNvPr>
          <p:cNvSpPr txBox="1"/>
          <p:nvPr/>
        </p:nvSpPr>
        <p:spPr>
          <a:xfrm>
            <a:off x="234892" y="159391"/>
            <a:ext cx="3053592" cy="369332"/>
          </a:xfrm>
          <a:prstGeom prst="rect">
            <a:avLst/>
          </a:prstGeom>
          <a:noFill/>
        </p:spPr>
        <p:txBody>
          <a:bodyPr wrap="square" rtlCol="0">
            <a:spAutoFit/>
          </a:bodyPr>
          <a:lstStyle/>
          <a:p>
            <a:r>
              <a:rPr lang="en-GB" dirty="0"/>
              <a:t>Topic Cards</a:t>
            </a:r>
          </a:p>
        </p:txBody>
      </p:sp>
    </p:spTree>
    <p:extLst>
      <p:ext uri="{BB962C8B-B14F-4D97-AF65-F5344CB8AC3E}">
        <p14:creationId xmlns:p14="http://schemas.microsoft.com/office/powerpoint/2010/main" val="4106103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CC56139-2838-4F1F-9FEB-3B799807A73C}"/>
              </a:ext>
            </a:extLst>
          </p:cNvPr>
          <p:cNvSpPr txBox="1"/>
          <p:nvPr/>
        </p:nvSpPr>
        <p:spPr>
          <a:xfrm>
            <a:off x="298174" y="357810"/>
            <a:ext cx="11575774" cy="1384995"/>
          </a:xfrm>
          <a:prstGeom prst="rect">
            <a:avLst/>
          </a:prstGeom>
          <a:noFill/>
        </p:spPr>
        <p:txBody>
          <a:bodyPr wrap="square" rtlCol="0">
            <a:spAutoFit/>
          </a:bodyPr>
          <a:lstStyle/>
          <a:p>
            <a:r>
              <a:rPr lang="en-GB" sz="2400" b="1" dirty="0"/>
              <a:t>Today’s Maths warm up - Answers</a:t>
            </a:r>
          </a:p>
          <a:p>
            <a:endParaRPr lang="en-GB" sz="2400" dirty="0"/>
          </a:p>
          <a:p>
            <a:endParaRPr lang="en-GB" dirty="0"/>
          </a:p>
          <a:p>
            <a:endParaRPr lang="en-GB" dirty="0"/>
          </a:p>
        </p:txBody>
      </p:sp>
      <mc:AlternateContent xmlns:mc="http://schemas.openxmlformats.org/markup-compatibility/2006" xmlns:a14="http://schemas.microsoft.com/office/drawing/2010/main">
        <mc:Choice Requires="a14">
          <p:graphicFrame>
            <p:nvGraphicFramePr>
              <p:cNvPr id="5" name="Table 4">
                <a:extLst>
                  <a:ext uri="{FF2B5EF4-FFF2-40B4-BE49-F238E27FC236}">
                    <a16:creationId xmlns:a16="http://schemas.microsoft.com/office/drawing/2014/main" id="{4190E388-A6F8-48A2-88A2-A3CF7064F87F}"/>
                  </a:ext>
                </a:extLst>
              </p:cNvPr>
              <p:cNvGraphicFramePr>
                <a:graphicFrameLocks noGrp="1"/>
              </p:cNvGraphicFramePr>
              <p:nvPr>
                <p:extLst>
                  <p:ext uri="{D42A27DB-BD31-4B8C-83A1-F6EECF244321}">
                    <p14:modId xmlns:p14="http://schemas.microsoft.com/office/powerpoint/2010/main" val="1370696118"/>
                  </p:ext>
                </p:extLst>
              </p:nvPr>
            </p:nvGraphicFramePr>
            <p:xfrm>
              <a:off x="318052" y="1050307"/>
              <a:ext cx="11217966" cy="3776980"/>
            </p:xfrm>
            <a:graphic>
              <a:graphicData uri="http://schemas.openxmlformats.org/drawingml/2006/table">
                <a:tbl>
                  <a:tblPr firstRow="1" bandRow="1">
                    <a:tableStyleId>{5C22544A-7EE6-4342-B048-85BDC9FD1C3A}</a:tableStyleId>
                  </a:tblPr>
                  <a:tblGrid>
                    <a:gridCol w="5608983">
                      <a:extLst>
                        <a:ext uri="{9D8B030D-6E8A-4147-A177-3AD203B41FA5}">
                          <a16:colId xmlns:a16="http://schemas.microsoft.com/office/drawing/2014/main" val="2513053146"/>
                        </a:ext>
                      </a:extLst>
                    </a:gridCol>
                    <a:gridCol w="5608983">
                      <a:extLst>
                        <a:ext uri="{9D8B030D-6E8A-4147-A177-3AD203B41FA5}">
                          <a16:colId xmlns:a16="http://schemas.microsoft.com/office/drawing/2014/main" val="1325797592"/>
                        </a:ext>
                      </a:extLst>
                    </a:gridCol>
                  </a:tblGrid>
                  <a:tr h="755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61 – 46 = </a:t>
                          </a:r>
                          <a:r>
                            <a:rPr lang="en-GB" sz="2400" b="0" dirty="0">
                              <a:solidFill>
                                <a:srgbClr val="FF0000"/>
                              </a:solidFill>
                              <a:latin typeface="+mn-lt"/>
                            </a:rPr>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45 + 76 = </a:t>
                          </a:r>
                          <a:r>
                            <a:rPr lang="en-GB" sz="2400" b="0" dirty="0">
                              <a:solidFill>
                                <a:srgbClr val="FF0000"/>
                              </a:solidFill>
                              <a:latin typeface="+mn-lt"/>
                            </a:rPr>
                            <a:t>121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4493054"/>
                      </a:ext>
                    </a:extLst>
                  </a:tr>
                  <a:tr h="755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576 + 267 = </a:t>
                          </a:r>
                          <a:r>
                            <a:rPr lang="en-GB" sz="2400" b="0" dirty="0">
                              <a:solidFill>
                                <a:srgbClr val="FF0000"/>
                              </a:solidFill>
                              <a:latin typeface="+mn-lt"/>
                            </a:rPr>
                            <a:t>843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rgbClr val="FF0000"/>
                              </a:solidFill>
                              <a:latin typeface="+mn-lt"/>
                            </a:rPr>
                            <a:t>48</a:t>
                          </a:r>
                          <a:r>
                            <a:rPr lang="en-GB" sz="2400" b="0" dirty="0">
                              <a:solidFill>
                                <a:schemeClr val="tx1"/>
                              </a:solidFill>
                              <a:latin typeface="+mn-lt"/>
                            </a:rPr>
                            <a:t> + 46 = 94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4371569"/>
                      </a:ext>
                    </a:extLst>
                  </a:tr>
                  <a:tr h="755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baseline="0" dirty="0">
                              <a:solidFill>
                                <a:srgbClr val="FF0000"/>
                              </a:solidFill>
                              <a:latin typeface="+mn-lt"/>
                            </a:rPr>
                            <a:t>5</a:t>
                          </a:r>
                          <a:r>
                            <a:rPr lang="en-GB" sz="2400" b="0" baseline="0" dirty="0">
                              <a:solidFill>
                                <a:schemeClr val="tx1"/>
                              </a:solidFill>
                              <a:latin typeface="+mn-lt"/>
                            </a:rPr>
                            <a:t> = 30</a:t>
                          </a:r>
                          <a:r>
                            <a:rPr lang="en-GB" sz="2400" b="0" dirty="0">
                              <a:solidFill>
                                <a:schemeClr val="tx1"/>
                              </a:solidFill>
                              <a:latin typeface="+mn-lt"/>
                            </a:rPr>
                            <a:t> </a:t>
                          </a:r>
                          <a14:m>
                            <m:oMath xmlns:m="http://schemas.openxmlformats.org/officeDocument/2006/math">
                              <m:r>
                                <a:rPr lang="en-GB" sz="2400" b="0" i="1" smtClean="0">
                                  <a:solidFill>
                                    <a:schemeClr val="tx1"/>
                                  </a:solidFill>
                                  <a:latin typeface="Cambria Math" panose="02040503050406030204" pitchFamily="18" charset="0"/>
                                  <a:ea typeface="Cambria Math" panose="02040503050406030204" pitchFamily="18" charset="0"/>
                                </a:rPr>
                                <m:t>÷</m:t>
                              </m:r>
                            </m:oMath>
                          </a14:m>
                          <a:r>
                            <a:rPr lang="en-GB" sz="2400" b="0" dirty="0">
                              <a:solidFill>
                                <a:schemeClr val="tx1"/>
                              </a:solidFill>
                              <a:latin typeface="+mn-lt"/>
                            </a:rPr>
                            <a:t> 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652 - </a:t>
                          </a:r>
                          <a:r>
                            <a:rPr lang="en-GB" sz="2400" b="0" dirty="0">
                              <a:solidFill>
                                <a:srgbClr val="FF0000"/>
                              </a:solidFill>
                              <a:latin typeface="+mn-lt"/>
                            </a:rPr>
                            <a:t>297</a:t>
                          </a:r>
                          <a:r>
                            <a:rPr lang="en-GB" sz="2400" b="0" dirty="0">
                              <a:solidFill>
                                <a:schemeClr val="tx1"/>
                              </a:solidFill>
                              <a:latin typeface="+mn-lt"/>
                            </a:rPr>
                            <a:t> = 355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9030583"/>
                      </a:ext>
                    </a:extLst>
                  </a:tr>
                  <a:tr h="755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6 x 7 x 5 = </a:t>
                          </a:r>
                          <a:r>
                            <a:rPr lang="en-GB" sz="2400" b="0" dirty="0">
                              <a:solidFill>
                                <a:srgbClr val="FF0000"/>
                              </a:solidFill>
                              <a:latin typeface="+mn-lt"/>
                            </a:rPr>
                            <a:t>210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24 x 8 = </a:t>
                          </a:r>
                          <a:r>
                            <a:rPr lang="en-GB" sz="2400" b="0" dirty="0">
                              <a:solidFill>
                                <a:srgbClr val="FF0000"/>
                              </a:solidFill>
                              <a:latin typeface="+mn-lt"/>
                            </a:rPr>
                            <a:t>192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6767043"/>
                      </a:ext>
                    </a:extLst>
                  </a:tr>
                  <a:tr h="755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90 </a:t>
                          </a:r>
                          <a14:m>
                            <m:oMath xmlns:m="http://schemas.openxmlformats.org/officeDocument/2006/math">
                              <m:r>
                                <a:rPr lang="en-GB" sz="2400" b="0" i="1" smtClean="0">
                                  <a:solidFill>
                                    <a:schemeClr val="tx1"/>
                                  </a:solidFill>
                                  <a:latin typeface="Cambria Math" panose="02040503050406030204" pitchFamily="18" charset="0"/>
                                  <a:ea typeface="Cambria Math" panose="02040503050406030204" pitchFamily="18" charset="0"/>
                                </a:rPr>
                                <m:t>÷</m:t>
                              </m:r>
                            </m:oMath>
                          </a14:m>
                          <a:r>
                            <a:rPr lang="en-GB" sz="2400" b="0" dirty="0">
                              <a:solidFill>
                                <a:schemeClr val="tx1"/>
                              </a:solidFill>
                              <a:latin typeface="+mn-lt"/>
                            </a:rPr>
                            <a:t> 6</a:t>
                          </a:r>
                          <a:r>
                            <a:rPr lang="en-GB" sz="2400" b="0" baseline="0" dirty="0">
                              <a:solidFill>
                                <a:schemeClr val="tx1"/>
                              </a:solidFill>
                              <a:latin typeface="+mn-lt"/>
                            </a:rPr>
                            <a:t> = </a:t>
                          </a:r>
                          <a:r>
                            <a:rPr lang="en-GB" sz="2400" b="0" baseline="0" dirty="0">
                              <a:solidFill>
                                <a:srgbClr val="FF0000"/>
                              </a:solidFill>
                              <a:latin typeface="+mn-lt"/>
                            </a:rPr>
                            <a:t>15</a:t>
                          </a:r>
                          <a:endParaRPr lang="en-GB" sz="24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3752 + 2654 = </a:t>
                          </a:r>
                          <a:r>
                            <a:rPr lang="en-GB" sz="2400" b="0" dirty="0">
                              <a:solidFill>
                                <a:srgbClr val="FF0000"/>
                              </a:solidFill>
                              <a:latin typeface="+mn-lt"/>
                            </a:rPr>
                            <a:t>6406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7651635"/>
                      </a:ext>
                    </a:extLst>
                  </a:tr>
                </a:tbl>
              </a:graphicData>
            </a:graphic>
          </p:graphicFrame>
        </mc:Choice>
        <mc:Fallback xmlns="">
          <p:graphicFrame>
            <p:nvGraphicFramePr>
              <p:cNvPr id="5" name="Table 4">
                <a:extLst>
                  <a:ext uri="{FF2B5EF4-FFF2-40B4-BE49-F238E27FC236}">
                    <a16:creationId xmlns:a16="http://schemas.microsoft.com/office/drawing/2014/main" id="{4190E388-A6F8-48A2-88A2-A3CF7064F87F}"/>
                  </a:ext>
                </a:extLst>
              </p:cNvPr>
              <p:cNvGraphicFramePr>
                <a:graphicFrameLocks noGrp="1"/>
              </p:cNvGraphicFramePr>
              <p:nvPr>
                <p:extLst>
                  <p:ext uri="{D42A27DB-BD31-4B8C-83A1-F6EECF244321}">
                    <p14:modId xmlns:p14="http://schemas.microsoft.com/office/powerpoint/2010/main" val="1370696118"/>
                  </p:ext>
                </p:extLst>
              </p:nvPr>
            </p:nvGraphicFramePr>
            <p:xfrm>
              <a:off x="318052" y="1050307"/>
              <a:ext cx="11217966" cy="3776980"/>
            </p:xfrm>
            <a:graphic>
              <a:graphicData uri="http://schemas.openxmlformats.org/drawingml/2006/table">
                <a:tbl>
                  <a:tblPr firstRow="1" bandRow="1">
                    <a:tableStyleId>{5C22544A-7EE6-4342-B048-85BDC9FD1C3A}</a:tableStyleId>
                  </a:tblPr>
                  <a:tblGrid>
                    <a:gridCol w="5608983">
                      <a:extLst>
                        <a:ext uri="{9D8B030D-6E8A-4147-A177-3AD203B41FA5}">
                          <a16:colId xmlns:a16="http://schemas.microsoft.com/office/drawing/2014/main" val="2513053146"/>
                        </a:ext>
                      </a:extLst>
                    </a:gridCol>
                    <a:gridCol w="5608983">
                      <a:extLst>
                        <a:ext uri="{9D8B030D-6E8A-4147-A177-3AD203B41FA5}">
                          <a16:colId xmlns:a16="http://schemas.microsoft.com/office/drawing/2014/main" val="1325797592"/>
                        </a:ext>
                      </a:extLst>
                    </a:gridCol>
                  </a:tblGrid>
                  <a:tr h="755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61 – 46 = </a:t>
                          </a:r>
                          <a:r>
                            <a:rPr lang="en-GB" sz="2400" b="0" dirty="0">
                              <a:solidFill>
                                <a:srgbClr val="FF0000"/>
                              </a:solidFill>
                              <a:latin typeface="+mn-lt"/>
                            </a:rPr>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45 + 76 = </a:t>
                          </a:r>
                          <a:r>
                            <a:rPr lang="en-GB" sz="2400" b="0" dirty="0">
                              <a:solidFill>
                                <a:srgbClr val="FF0000"/>
                              </a:solidFill>
                              <a:latin typeface="+mn-lt"/>
                            </a:rPr>
                            <a:t>121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4493054"/>
                      </a:ext>
                    </a:extLst>
                  </a:tr>
                  <a:tr h="755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576 + 267 = </a:t>
                          </a:r>
                          <a:r>
                            <a:rPr lang="en-GB" sz="2400" b="0" dirty="0">
                              <a:solidFill>
                                <a:srgbClr val="FF0000"/>
                              </a:solidFill>
                              <a:latin typeface="+mn-lt"/>
                            </a:rPr>
                            <a:t>843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rgbClr val="FF0000"/>
                              </a:solidFill>
                              <a:latin typeface="+mn-lt"/>
                            </a:rPr>
                            <a:t>48</a:t>
                          </a:r>
                          <a:r>
                            <a:rPr lang="en-GB" sz="2400" b="0" dirty="0">
                              <a:solidFill>
                                <a:schemeClr val="tx1"/>
                              </a:solidFill>
                              <a:latin typeface="+mn-lt"/>
                            </a:rPr>
                            <a:t> + 46 = 94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4371569"/>
                      </a:ext>
                    </a:extLst>
                  </a:tr>
                  <a:tr h="755396">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09" t="-200806" r="-100109" b="-201613"/>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652 - </a:t>
                          </a:r>
                          <a:r>
                            <a:rPr lang="en-GB" sz="2400" b="0" dirty="0">
                              <a:solidFill>
                                <a:srgbClr val="FF0000"/>
                              </a:solidFill>
                              <a:latin typeface="+mn-lt"/>
                            </a:rPr>
                            <a:t>297</a:t>
                          </a:r>
                          <a:r>
                            <a:rPr lang="en-GB" sz="2400" b="0" dirty="0">
                              <a:solidFill>
                                <a:schemeClr val="tx1"/>
                              </a:solidFill>
                              <a:latin typeface="+mn-lt"/>
                            </a:rPr>
                            <a:t> = 355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9030583"/>
                      </a:ext>
                    </a:extLst>
                  </a:tr>
                  <a:tr h="755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6 x 7 x 5 = </a:t>
                          </a:r>
                          <a:r>
                            <a:rPr lang="en-GB" sz="2400" b="0" dirty="0">
                              <a:solidFill>
                                <a:srgbClr val="FF0000"/>
                              </a:solidFill>
                              <a:latin typeface="+mn-lt"/>
                            </a:rPr>
                            <a:t>210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24 x 8 = </a:t>
                          </a:r>
                          <a:r>
                            <a:rPr lang="en-GB" sz="2400" b="0" dirty="0">
                              <a:solidFill>
                                <a:srgbClr val="FF0000"/>
                              </a:solidFill>
                              <a:latin typeface="+mn-lt"/>
                            </a:rPr>
                            <a:t>192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6767043"/>
                      </a:ext>
                    </a:extLst>
                  </a:tr>
                  <a:tr h="755396">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09" t="-400806" r="-100109" b="-1613"/>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3752 + 2654 = </a:t>
                          </a:r>
                          <a:r>
                            <a:rPr lang="en-GB" sz="2400" b="0" dirty="0">
                              <a:solidFill>
                                <a:srgbClr val="FF0000"/>
                              </a:solidFill>
                              <a:latin typeface="+mn-lt"/>
                            </a:rPr>
                            <a:t>6406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7651635"/>
                      </a:ext>
                    </a:extLst>
                  </a:tr>
                </a:tbl>
              </a:graphicData>
            </a:graphic>
          </p:graphicFrame>
        </mc:Fallback>
      </mc:AlternateContent>
    </p:spTree>
    <p:extLst>
      <p:ext uri="{BB962C8B-B14F-4D97-AF65-F5344CB8AC3E}">
        <p14:creationId xmlns:p14="http://schemas.microsoft.com/office/powerpoint/2010/main" val="1362256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BF6861-EB69-4100-A2A0-B3DEF5BE4653}"/>
              </a:ext>
            </a:extLst>
          </p:cNvPr>
          <p:cNvSpPr txBox="1"/>
          <p:nvPr/>
        </p:nvSpPr>
        <p:spPr>
          <a:xfrm>
            <a:off x="198783" y="172278"/>
            <a:ext cx="11767930" cy="1200329"/>
          </a:xfrm>
          <a:prstGeom prst="rect">
            <a:avLst/>
          </a:prstGeom>
          <a:noFill/>
        </p:spPr>
        <p:txBody>
          <a:bodyPr wrap="square" rtlCol="0">
            <a:spAutoFit/>
          </a:bodyPr>
          <a:lstStyle/>
          <a:p>
            <a:r>
              <a:rPr lang="en-GB" sz="2400" dirty="0"/>
              <a:t>First, the answers from yesterday…</a:t>
            </a:r>
          </a:p>
          <a:p>
            <a:endParaRPr lang="en-GB" sz="2400" dirty="0"/>
          </a:p>
          <a:p>
            <a:r>
              <a:rPr lang="en-GB" sz="2400" b="1" dirty="0"/>
              <a:t>Maths warm up</a:t>
            </a:r>
          </a:p>
        </p:txBody>
      </p:sp>
      <mc:AlternateContent xmlns:mc="http://schemas.openxmlformats.org/markup-compatibility/2006" xmlns:a14="http://schemas.microsoft.com/office/drawing/2010/main">
        <mc:Choice Requires="a14">
          <p:graphicFrame>
            <p:nvGraphicFramePr>
              <p:cNvPr id="3" name="Table 4">
                <a:extLst>
                  <a:ext uri="{FF2B5EF4-FFF2-40B4-BE49-F238E27FC236}">
                    <a16:creationId xmlns:a16="http://schemas.microsoft.com/office/drawing/2014/main" id="{81AE1554-8523-4892-B701-4FCCB75B7FB4}"/>
                  </a:ext>
                </a:extLst>
              </p:cNvPr>
              <p:cNvGraphicFramePr>
                <a:graphicFrameLocks noGrp="1"/>
              </p:cNvGraphicFramePr>
              <p:nvPr>
                <p:extLst>
                  <p:ext uri="{D42A27DB-BD31-4B8C-83A1-F6EECF244321}">
                    <p14:modId xmlns:p14="http://schemas.microsoft.com/office/powerpoint/2010/main" val="2355826869"/>
                  </p:ext>
                </p:extLst>
              </p:nvPr>
            </p:nvGraphicFramePr>
            <p:xfrm>
              <a:off x="324678" y="1912361"/>
              <a:ext cx="11217966" cy="3776980"/>
            </p:xfrm>
            <a:graphic>
              <a:graphicData uri="http://schemas.openxmlformats.org/drawingml/2006/table">
                <a:tbl>
                  <a:tblPr firstRow="1" bandRow="1">
                    <a:tableStyleId>{5C22544A-7EE6-4342-B048-85BDC9FD1C3A}</a:tableStyleId>
                  </a:tblPr>
                  <a:tblGrid>
                    <a:gridCol w="5608983">
                      <a:extLst>
                        <a:ext uri="{9D8B030D-6E8A-4147-A177-3AD203B41FA5}">
                          <a16:colId xmlns:a16="http://schemas.microsoft.com/office/drawing/2014/main" val="2513053146"/>
                        </a:ext>
                      </a:extLst>
                    </a:gridCol>
                    <a:gridCol w="5608983">
                      <a:extLst>
                        <a:ext uri="{9D8B030D-6E8A-4147-A177-3AD203B41FA5}">
                          <a16:colId xmlns:a16="http://schemas.microsoft.com/office/drawing/2014/main" val="1325797592"/>
                        </a:ext>
                      </a:extLst>
                    </a:gridCol>
                  </a:tblGrid>
                  <a:tr h="755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5 ÷ 1 = </a:t>
                          </a:r>
                          <a:r>
                            <a:rPr lang="en-GB" sz="2400" b="0" dirty="0">
                              <a:solidFill>
                                <a:srgbClr val="FF0000"/>
                              </a:solidFill>
                              <a:latin typeface="+mn-lt"/>
                            </a:rPr>
                            <a:t>5</a:t>
                          </a:r>
                          <a:endParaRPr lang="en-GB" sz="240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f>
                                <m:fPr>
                                  <m:ctrlPr>
                                    <a:rPr lang="en-GB" sz="2400" i="1" smtClean="0">
                                      <a:solidFill>
                                        <a:schemeClr val="tx1"/>
                                      </a:solidFill>
                                      <a:latin typeface="Cambria Math" panose="02040503050406030204" pitchFamily="18" charset="0"/>
                                    </a:rPr>
                                  </m:ctrlPr>
                                </m:fPr>
                                <m:num>
                                  <m:r>
                                    <a:rPr lang="en-GB" sz="2400" b="0" i="1" smtClean="0">
                                      <a:solidFill>
                                        <a:schemeClr val="tx1"/>
                                      </a:solidFill>
                                      <a:latin typeface="Cambria Math" panose="02040503050406030204" pitchFamily="18" charset="0"/>
                                    </a:rPr>
                                    <m:t>3</m:t>
                                  </m:r>
                                </m:num>
                                <m:den>
                                  <m:r>
                                    <a:rPr lang="en-GB" sz="2400" b="0" i="1" smtClean="0">
                                      <a:solidFill>
                                        <a:schemeClr val="tx1"/>
                                      </a:solidFill>
                                      <a:latin typeface="Cambria Math" panose="02040503050406030204" pitchFamily="18" charset="0"/>
                                    </a:rPr>
                                    <m:t>10</m:t>
                                  </m:r>
                                </m:den>
                              </m:f>
                              <m:r>
                                <a:rPr lang="en-GB" sz="2400" b="0" i="1" smtClean="0">
                                  <a:solidFill>
                                    <a:schemeClr val="tx1"/>
                                  </a:solidFill>
                                  <a:latin typeface="Cambria Math" panose="02040503050406030204" pitchFamily="18" charset="0"/>
                                </a:rPr>
                                <m:t>+ </m:t>
                              </m:r>
                              <m:f>
                                <m:fPr>
                                  <m:ctrlPr>
                                    <a:rPr lang="en-GB" sz="2400" i="1" smtClean="0">
                                      <a:solidFill>
                                        <a:schemeClr val="tx1"/>
                                      </a:solidFill>
                                      <a:latin typeface="Cambria Math" panose="02040503050406030204" pitchFamily="18" charset="0"/>
                                    </a:rPr>
                                  </m:ctrlPr>
                                </m:fPr>
                                <m:num>
                                  <m:r>
                                    <a:rPr lang="en-GB" sz="2400" b="0" i="1" smtClean="0">
                                      <a:solidFill>
                                        <a:schemeClr val="tx1"/>
                                      </a:solidFill>
                                      <a:latin typeface="Cambria Math" panose="02040503050406030204" pitchFamily="18" charset="0"/>
                                    </a:rPr>
                                    <m:t>6</m:t>
                                  </m:r>
                                </m:num>
                                <m:den>
                                  <m:r>
                                    <a:rPr lang="en-GB" sz="2400" b="0" i="1" smtClean="0">
                                      <a:solidFill>
                                        <a:schemeClr val="tx1"/>
                                      </a:solidFill>
                                      <a:latin typeface="Cambria Math" panose="02040503050406030204" pitchFamily="18" charset="0"/>
                                    </a:rPr>
                                    <m:t>10</m:t>
                                  </m:r>
                                </m:den>
                              </m:f>
                            </m:oMath>
                          </a14:m>
                          <a:r>
                            <a:rPr lang="en-GB" sz="2400" dirty="0">
                              <a:solidFill>
                                <a:schemeClr val="tx1"/>
                              </a:solidFill>
                              <a:latin typeface="+mn-lt"/>
                            </a:rPr>
                            <a:t> = </a:t>
                          </a:r>
                          <a14:m>
                            <m:oMath xmlns:m="http://schemas.openxmlformats.org/officeDocument/2006/math">
                              <m:f>
                                <m:fPr>
                                  <m:ctrlPr>
                                    <a:rPr lang="en-GB" sz="2400" b="0" i="1" smtClean="0">
                                      <a:solidFill>
                                        <a:srgbClr val="FF0000"/>
                                      </a:solidFill>
                                      <a:latin typeface="Cambria Math" panose="02040503050406030204" pitchFamily="18" charset="0"/>
                                    </a:rPr>
                                  </m:ctrlPr>
                                </m:fPr>
                                <m:num>
                                  <m:r>
                                    <a:rPr lang="en-GB" sz="2400" b="0" i="0" smtClean="0">
                                      <a:solidFill>
                                        <a:srgbClr val="FF0000"/>
                                      </a:solidFill>
                                      <a:latin typeface="Cambria Math" panose="02040503050406030204" pitchFamily="18" charset="0"/>
                                    </a:rPr>
                                    <m:t>9</m:t>
                                  </m:r>
                                </m:num>
                                <m:den>
                                  <m:r>
                                    <a:rPr lang="en-GB" sz="2400" b="0" i="0" smtClean="0">
                                      <a:solidFill>
                                        <a:srgbClr val="FF0000"/>
                                      </a:solidFill>
                                      <a:latin typeface="Cambria Math" panose="02040503050406030204" pitchFamily="18" charset="0"/>
                                    </a:rPr>
                                    <m:t>10</m:t>
                                  </m:r>
                                </m:den>
                              </m:f>
                            </m:oMath>
                          </a14:m>
                          <a:endParaRPr lang="en-GB" sz="2400" b="0" i="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4493054"/>
                      </a:ext>
                    </a:extLst>
                  </a:tr>
                  <a:tr h="755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rgbClr val="FF0000"/>
                              </a:solidFill>
                              <a:latin typeface="+mn-lt"/>
                            </a:rPr>
                            <a:t>0 </a:t>
                          </a:r>
                          <a:r>
                            <a:rPr lang="en-GB" sz="2400" dirty="0">
                              <a:latin typeface="+mn-lt"/>
                            </a:rPr>
                            <a:t>= 120 x 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f>
                                <m:fPr>
                                  <m:ctrlPr>
                                    <a:rPr lang="en-GB" sz="2400" i="1" smtClean="0">
                                      <a:latin typeface="Cambria Math" panose="02040503050406030204" pitchFamily="18" charset="0"/>
                                    </a:rPr>
                                  </m:ctrlPr>
                                </m:fPr>
                                <m:num>
                                  <m:r>
                                    <a:rPr lang="en-GB" sz="2400" b="0" i="1" smtClean="0">
                                      <a:latin typeface="Cambria Math" panose="02040503050406030204" pitchFamily="18" charset="0"/>
                                    </a:rPr>
                                    <m:t>1</m:t>
                                  </m:r>
                                </m:num>
                                <m:den>
                                  <m:r>
                                    <a:rPr lang="en-GB" sz="2400" b="0" i="1" smtClean="0">
                                      <a:latin typeface="Cambria Math" panose="02040503050406030204" pitchFamily="18" charset="0"/>
                                    </a:rPr>
                                    <m:t>3</m:t>
                                  </m:r>
                                </m:den>
                              </m:f>
                              <m:r>
                                <a:rPr lang="en-GB" sz="2400" b="0" i="1" smtClean="0">
                                  <a:latin typeface="Cambria Math" panose="02040503050406030204" pitchFamily="18" charset="0"/>
                                </a:rPr>
                                <m:t> </m:t>
                              </m:r>
                              <m:r>
                                <m:rPr>
                                  <m:sty m:val="p"/>
                                </m:rPr>
                                <a:rPr lang="en-GB" sz="2400" b="0" i="0" smtClean="0">
                                  <a:latin typeface="Cambria Math" panose="02040503050406030204" pitchFamily="18" charset="0"/>
                                </a:rPr>
                                <m:t>of</m:t>
                              </m:r>
                              <m:r>
                                <a:rPr lang="en-GB" sz="2400" b="0" i="1" smtClean="0">
                                  <a:latin typeface="Cambria Math" panose="02040503050406030204" pitchFamily="18" charset="0"/>
                                </a:rPr>
                                <m:t> </m:t>
                              </m:r>
                            </m:oMath>
                          </a14:m>
                          <a:r>
                            <a:rPr lang="en-GB" sz="2400" dirty="0">
                              <a:latin typeface="+mn-lt"/>
                            </a:rPr>
                            <a:t>18 = </a:t>
                          </a:r>
                          <a:r>
                            <a:rPr lang="en-GB" sz="2400" dirty="0">
                              <a:solidFill>
                                <a:srgbClr val="FF0000"/>
                              </a:solidFill>
                              <a:latin typeface="+mn-lt"/>
                            </a:rPr>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4371569"/>
                      </a:ext>
                    </a:extLst>
                  </a:tr>
                  <a:tr h="755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latin typeface="+mn-lt"/>
                            </a:rPr>
                            <a:t>68 x 1 = </a:t>
                          </a:r>
                          <a:r>
                            <a:rPr lang="en-GB" sz="2400" dirty="0">
                              <a:solidFill>
                                <a:srgbClr val="FF0000"/>
                              </a:solidFill>
                              <a:latin typeface="+mn-lt"/>
                            </a:rPr>
                            <a:t>68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latin typeface="+mn-lt"/>
                            </a:rPr>
                            <a:t>8 x 9 = </a:t>
                          </a:r>
                          <a:r>
                            <a:rPr lang="en-GB" sz="2400" dirty="0">
                              <a:solidFill>
                                <a:srgbClr val="FF0000"/>
                              </a:solidFill>
                              <a:latin typeface="+mn-lt"/>
                            </a:rPr>
                            <a:t>72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9030583"/>
                      </a:ext>
                    </a:extLst>
                  </a:tr>
                  <a:tr h="755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rgbClr val="FF0000"/>
                              </a:solidFill>
                              <a:latin typeface="+mn-lt"/>
                            </a:rPr>
                            <a:t>18</a:t>
                          </a:r>
                          <a:r>
                            <a:rPr lang="en-GB" sz="2400" dirty="0">
                              <a:latin typeface="+mn-lt"/>
                            </a:rPr>
                            <a:t> = 6 x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latin typeface="+mn-lt"/>
                            </a:rPr>
                            <a:t>542 - 242 = </a:t>
                          </a:r>
                          <a:r>
                            <a:rPr lang="en-GB" sz="2400" dirty="0">
                              <a:solidFill>
                                <a:srgbClr val="FF0000"/>
                              </a:solidFill>
                              <a:latin typeface="+mn-lt"/>
                            </a:rPr>
                            <a:t>300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6767043"/>
                      </a:ext>
                    </a:extLst>
                  </a:tr>
                  <a:tr h="755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latin typeface="+mn-lt"/>
                            </a:rPr>
                            <a:t>70 x 2 = </a:t>
                          </a:r>
                          <a:r>
                            <a:rPr lang="en-GB" sz="2400" dirty="0">
                              <a:solidFill>
                                <a:srgbClr val="FF0000"/>
                              </a:solidFill>
                              <a:latin typeface="+mn-lt"/>
                            </a:rPr>
                            <a:t>140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latin typeface="+mn-lt"/>
                            </a:rPr>
                            <a:t>450 ÷ 9 = </a:t>
                          </a:r>
                          <a:r>
                            <a:rPr lang="en-GB" sz="2400" dirty="0">
                              <a:solidFill>
                                <a:srgbClr val="FF0000"/>
                              </a:solidFill>
                              <a:latin typeface="+mn-lt"/>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7651635"/>
                      </a:ext>
                    </a:extLst>
                  </a:tr>
                </a:tbl>
              </a:graphicData>
            </a:graphic>
          </p:graphicFrame>
        </mc:Choice>
        <mc:Fallback xmlns="">
          <p:graphicFrame>
            <p:nvGraphicFramePr>
              <p:cNvPr id="3" name="Table 4">
                <a:extLst>
                  <a:ext uri="{FF2B5EF4-FFF2-40B4-BE49-F238E27FC236}">
                    <a16:creationId xmlns:a16="http://schemas.microsoft.com/office/drawing/2014/main" id="{81AE1554-8523-4892-B701-4FCCB75B7FB4}"/>
                  </a:ext>
                </a:extLst>
              </p:cNvPr>
              <p:cNvGraphicFramePr>
                <a:graphicFrameLocks noGrp="1"/>
              </p:cNvGraphicFramePr>
              <p:nvPr>
                <p:extLst>
                  <p:ext uri="{D42A27DB-BD31-4B8C-83A1-F6EECF244321}">
                    <p14:modId xmlns:p14="http://schemas.microsoft.com/office/powerpoint/2010/main" val="2355826869"/>
                  </p:ext>
                </p:extLst>
              </p:nvPr>
            </p:nvGraphicFramePr>
            <p:xfrm>
              <a:off x="324678" y="1912361"/>
              <a:ext cx="11217966" cy="3776980"/>
            </p:xfrm>
            <a:graphic>
              <a:graphicData uri="http://schemas.openxmlformats.org/drawingml/2006/table">
                <a:tbl>
                  <a:tblPr firstRow="1" bandRow="1">
                    <a:tableStyleId>{5C22544A-7EE6-4342-B048-85BDC9FD1C3A}</a:tableStyleId>
                  </a:tblPr>
                  <a:tblGrid>
                    <a:gridCol w="5608983">
                      <a:extLst>
                        <a:ext uri="{9D8B030D-6E8A-4147-A177-3AD203B41FA5}">
                          <a16:colId xmlns:a16="http://schemas.microsoft.com/office/drawing/2014/main" val="2513053146"/>
                        </a:ext>
                      </a:extLst>
                    </a:gridCol>
                    <a:gridCol w="5608983">
                      <a:extLst>
                        <a:ext uri="{9D8B030D-6E8A-4147-A177-3AD203B41FA5}">
                          <a16:colId xmlns:a16="http://schemas.microsoft.com/office/drawing/2014/main" val="1325797592"/>
                        </a:ext>
                      </a:extLst>
                    </a:gridCol>
                  </a:tblGrid>
                  <a:tr h="755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5 ÷ 1 = </a:t>
                          </a:r>
                          <a:r>
                            <a:rPr lang="en-GB" sz="2400" b="0" dirty="0">
                              <a:solidFill>
                                <a:srgbClr val="FF0000"/>
                              </a:solidFill>
                              <a:latin typeface="+mn-lt"/>
                            </a:rPr>
                            <a:t>5</a:t>
                          </a:r>
                          <a:endParaRPr lang="en-GB" sz="240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00217" t="-806" r="-217" b="-402419"/>
                          </a:stretch>
                        </a:blipFill>
                      </a:tcPr>
                    </a:tc>
                    <a:extLst>
                      <a:ext uri="{0D108BD9-81ED-4DB2-BD59-A6C34878D82A}">
                        <a16:rowId xmlns:a16="http://schemas.microsoft.com/office/drawing/2014/main" val="2844493054"/>
                      </a:ext>
                    </a:extLst>
                  </a:tr>
                  <a:tr h="755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rgbClr val="FF0000"/>
                              </a:solidFill>
                              <a:latin typeface="+mn-lt"/>
                            </a:rPr>
                            <a:t>0 </a:t>
                          </a:r>
                          <a:r>
                            <a:rPr lang="en-GB" sz="2400" dirty="0">
                              <a:latin typeface="+mn-lt"/>
                            </a:rPr>
                            <a:t>= 120 x 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00217" t="-100806" r="-217" b="-302419"/>
                          </a:stretch>
                        </a:blipFill>
                      </a:tcPr>
                    </a:tc>
                    <a:extLst>
                      <a:ext uri="{0D108BD9-81ED-4DB2-BD59-A6C34878D82A}">
                        <a16:rowId xmlns:a16="http://schemas.microsoft.com/office/drawing/2014/main" val="3274371569"/>
                      </a:ext>
                    </a:extLst>
                  </a:tr>
                  <a:tr h="755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latin typeface="+mn-lt"/>
                            </a:rPr>
                            <a:t>68 x 1 = </a:t>
                          </a:r>
                          <a:r>
                            <a:rPr lang="en-GB" sz="2400" dirty="0">
                              <a:solidFill>
                                <a:srgbClr val="FF0000"/>
                              </a:solidFill>
                              <a:latin typeface="+mn-lt"/>
                            </a:rPr>
                            <a:t>68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latin typeface="+mn-lt"/>
                            </a:rPr>
                            <a:t>8 x 9 = </a:t>
                          </a:r>
                          <a:r>
                            <a:rPr lang="en-GB" sz="2400" dirty="0">
                              <a:solidFill>
                                <a:srgbClr val="FF0000"/>
                              </a:solidFill>
                              <a:latin typeface="+mn-lt"/>
                            </a:rPr>
                            <a:t>72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9030583"/>
                      </a:ext>
                    </a:extLst>
                  </a:tr>
                  <a:tr h="755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rgbClr val="FF0000"/>
                              </a:solidFill>
                              <a:latin typeface="+mn-lt"/>
                            </a:rPr>
                            <a:t>18</a:t>
                          </a:r>
                          <a:r>
                            <a:rPr lang="en-GB" sz="2400" dirty="0">
                              <a:latin typeface="+mn-lt"/>
                            </a:rPr>
                            <a:t> = 6 x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latin typeface="+mn-lt"/>
                            </a:rPr>
                            <a:t>542 - 242 = </a:t>
                          </a:r>
                          <a:r>
                            <a:rPr lang="en-GB" sz="2400" dirty="0">
                              <a:solidFill>
                                <a:srgbClr val="FF0000"/>
                              </a:solidFill>
                              <a:latin typeface="+mn-lt"/>
                            </a:rPr>
                            <a:t>300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6767043"/>
                      </a:ext>
                    </a:extLst>
                  </a:tr>
                  <a:tr h="755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latin typeface="+mn-lt"/>
                            </a:rPr>
                            <a:t>70 x 2 = </a:t>
                          </a:r>
                          <a:r>
                            <a:rPr lang="en-GB" sz="2400" dirty="0">
                              <a:solidFill>
                                <a:srgbClr val="FF0000"/>
                              </a:solidFill>
                              <a:latin typeface="+mn-lt"/>
                            </a:rPr>
                            <a:t>140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latin typeface="+mn-lt"/>
                            </a:rPr>
                            <a:t>450 ÷ 9 = </a:t>
                          </a:r>
                          <a:r>
                            <a:rPr lang="en-GB" sz="2400" dirty="0">
                              <a:solidFill>
                                <a:srgbClr val="FF0000"/>
                              </a:solidFill>
                              <a:latin typeface="+mn-lt"/>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7651635"/>
                      </a:ext>
                    </a:extLst>
                  </a:tr>
                </a:tbl>
              </a:graphicData>
            </a:graphic>
          </p:graphicFrame>
        </mc:Fallback>
      </mc:AlternateContent>
    </p:spTree>
    <p:extLst>
      <p:ext uri="{BB962C8B-B14F-4D97-AF65-F5344CB8AC3E}">
        <p14:creationId xmlns:p14="http://schemas.microsoft.com/office/powerpoint/2010/main" val="2514752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C96EBA-7869-46AD-8C76-500327D73621}"/>
              </a:ext>
            </a:extLst>
          </p:cNvPr>
          <p:cNvSpPr txBox="1"/>
          <p:nvPr/>
        </p:nvSpPr>
        <p:spPr>
          <a:xfrm>
            <a:off x="206928" y="226503"/>
            <a:ext cx="11778143" cy="369332"/>
          </a:xfrm>
          <a:prstGeom prst="rect">
            <a:avLst/>
          </a:prstGeom>
          <a:noFill/>
        </p:spPr>
        <p:txBody>
          <a:bodyPr wrap="square" rtlCol="0">
            <a:spAutoFit/>
          </a:bodyPr>
          <a:lstStyle/>
          <a:p>
            <a:r>
              <a:rPr lang="en-GB" b="1" u="sng" dirty="0"/>
              <a:t>Calculating the perimeter</a:t>
            </a:r>
          </a:p>
        </p:txBody>
      </p:sp>
      <p:pic>
        <p:nvPicPr>
          <p:cNvPr id="5" name="Picture 4">
            <a:extLst>
              <a:ext uri="{FF2B5EF4-FFF2-40B4-BE49-F238E27FC236}">
                <a16:creationId xmlns:a16="http://schemas.microsoft.com/office/drawing/2014/main" id="{E988C7F0-0DFD-4A67-B26C-26F824BCBAC8}"/>
              </a:ext>
            </a:extLst>
          </p:cNvPr>
          <p:cNvPicPr>
            <a:picLocks noChangeAspect="1"/>
          </p:cNvPicPr>
          <p:nvPr/>
        </p:nvPicPr>
        <p:blipFill>
          <a:blip r:embed="rId2"/>
          <a:stretch>
            <a:fillRect/>
          </a:stretch>
        </p:blipFill>
        <p:spPr>
          <a:xfrm>
            <a:off x="188710" y="647088"/>
            <a:ext cx="6907224" cy="3690020"/>
          </a:xfrm>
          <a:prstGeom prst="rect">
            <a:avLst/>
          </a:prstGeom>
        </p:spPr>
      </p:pic>
      <p:pic>
        <p:nvPicPr>
          <p:cNvPr id="6" name="Picture 5">
            <a:extLst>
              <a:ext uri="{FF2B5EF4-FFF2-40B4-BE49-F238E27FC236}">
                <a16:creationId xmlns:a16="http://schemas.microsoft.com/office/drawing/2014/main" id="{06422F14-A70A-46D9-85F0-4248431926CB}"/>
              </a:ext>
            </a:extLst>
          </p:cNvPr>
          <p:cNvPicPr>
            <a:picLocks noChangeAspect="1"/>
          </p:cNvPicPr>
          <p:nvPr/>
        </p:nvPicPr>
        <p:blipFill>
          <a:blip r:embed="rId3"/>
          <a:stretch>
            <a:fillRect/>
          </a:stretch>
        </p:blipFill>
        <p:spPr>
          <a:xfrm>
            <a:off x="4857199" y="3825380"/>
            <a:ext cx="7146091" cy="2791961"/>
          </a:xfrm>
          <a:prstGeom prst="rect">
            <a:avLst/>
          </a:prstGeom>
        </p:spPr>
      </p:pic>
      <p:sp>
        <p:nvSpPr>
          <p:cNvPr id="7" name="TextBox 6">
            <a:extLst>
              <a:ext uri="{FF2B5EF4-FFF2-40B4-BE49-F238E27FC236}">
                <a16:creationId xmlns:a16="http://schemas.microsoft.com/office/drawing/2014/main" id="{BD466425-87CA-45B7-B46B-92289AFF264F}"/>
              </a:ext>
            </a:extLst>
          </p:cNvPr>
          <p:cNvSpPr txBox="1"/>
          <p:nvPr/>
        </p:nvSpPr>
        <p:spPr>
          <a:xfrm>
            <a:off x="241897" y="4795278"/>
            <a:ext cx="4977468" cy="1477328"/>
          </a:xfrm>
          <a:prstGeom prst="rect">
            <a:avLst/>
          </a:prstGeom>
          <a:noFill/>
        </p:spPr>
        <p:txBody>
          <a:bodyPr wrap="square" rtlCol="0">
            <a:spAutoFit/>
          </a:bodyPr>
          <a:lstStyle/>
          <a:p>
            <a:pPr marL="342900" indent="-342900">
              <a:buAutoNum type="arabicPeriod"/>
            </a:pPr>
            <a:r>
              <a:rPr lang="en-GB" dirty="0">
                <a:solidFill>
                  <a:srgbClr val="FF0000"/>
                </a:solidFill>
              </a:rPr>
              <a:t>Hexagon 12 + 2 + 8 + 6 + 4 + 8 = 40cm</a:t>
            </a:r>
          </a:p>
          <a:p>
            <a:pPr marL="342900" indent="-342900">
              <a:buAutoNum type="arabicPeriod"/>
            </a:pPr>
            <a:r>
              <a:rPr lang="en-GB" dirty="0">
                <a:solidFill>
                  <a:srgbClr val="FF0000"/>
                </a:solidFill>
              </a:rPr>
              <a:t>Octagon 12 + 3 + 4 + 12 + 4 + 12 + 4 + 3 =54cm</a:t>
            </a:r>
          </a:p>
          <a:p>
            <a:pPr marL="342900" indent="-342900">
              <a:buAutoNum type="arabicPeriod"/>
            </a:pPr>
            <a:r>
              <a:rPr lang="en-GB" dirty="0">
                <a:solidFill>
                  <a:srgbClr val="FF0000"/>
                </a:solidFill>
              </a:rPr>
              <a:t>Pentagon 4 + 3 + 5 + 5 + 5 = 22cm</a:t>
            </a:r>
          </a:p>
          <a:p>
            <a:pPr marL="342900" indent="-342900">
              <a:buAutoNum type="arabicPeriod"/>
            </a:pPr>
            <a:r>
              <a:rPr lang="en-GB" dirty="0">
                <a:solidFill>
                  <a:srgbClr val="FF0000"/>
                </a:solidFill>
              </a:rPr>
              <a:t>Rectangle 6 + 12 + 6 + 12 = 36cm</a:t>
            </a:r>
          </a:p>
          <a:p>
            <a:pPr marL="342900" indent="-342900">
              <a:buAutoNum type="arabicPeriod"/>
            </a:pPr>
            <a:r>
              <a:rPr lang="en-GB" dirty="0">
                <a:solidFill>
                  <a:srgbClr val="FF0000"/>
                </a:solidFill>
              </a:rPr>
              <a:t>Hexagon 20 + 24 + 5 + 14 + 15 + 10 = 88cm</a:t>
            </a:r>
          </a:p>
        </p:txBody>
      </p:sp>
      <p:sp>
        <p:nvSpPr>
          <p:cNvPr id="3" name="TextBox 2">
            <a:extLst>
              <a:ext uri="{FF2B5EF4-FFF2-40B4-BE49-F238E27FC236}">
                <a16:creationId xmlns:a16="http://schemas.microsoft.com/office/drawing/2014/main" id="{A4873E69-7D89-4FF9-9286-76C928E500A5}"/>
              </a:ext>
            </a:extLst>
          </p:cNvPr>
          <p:cNvSpPr txBox="1"/>
          <p:nvPr/>
        </p:nvSpPr>
        <p:spPr>
          <a:xfrm>
            <a:off x="7499757" y="1564276"/>
            <a:ext cx="4379053" cy="646331"/>
          </a:xfrm>
          <a:prstGeom prst="rect">
            <a:avLst/>
          </a:prstGeom>
          <a:noFill/>
        </p:spPr>
        <p:txBody>
          <a:bodyPr wrap="square" rtlCol="0">
            <a:spAutoFit/>
          </a:bodyPr>
          <a:lstStyle/>
          <a:p>
            <a:pPr algn="ctr"/>
            <a:r>
              <a:rPr lang="en-GB" dirty="0">
                <a:solidFill>
                  <a:srgbClr val="FF0000"/>
                </a:solidFill>
              </a:rPr>
              <a:t>Did you remember to write the units of measurement for the perimeters?</a:t>
            </a:r>
          </a:p>
        </p:txBody>
      </p:sp>
    </p:spTree>
    <p:extLst>
      <p:ext uri="{BB962C8B-B14F-4D97-AF65-F5344CB8AC3E}">
        <p14:creationId xmlns:p14="http://schemas.microsoft.com/office/powerpoint/2010/main" val="3934103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CC56139-2838-4F1F-9FEB-3B799807A73C}"/>
              </a:ext>
            </a:extLst>
          </p:cNvPr>
          <p:cNvSpPr txBox="1"/>
          <p:nvPr/>
        </p:nvSpPr>
        <p:spPr>
          <a:xfrm>
            <a:off x="298174" y="357810"/>
            <a:ext cx="11575774" cy="2492990"/>
          </a:xfrm>
          <a:prstGeom prst="rect">
            <a:avLst/>
          </a:prstGeom>
          <a:noFill/>
        </p:spPr>
        <p:txBody>
          <a:bodyPr wrap="square" rtlCol="0">
            <a:spAutoFit/>
          </a:bodyPr>
          <a:lstStyle/>
          <a:p>
            <a:r>
              <a:rPr lang="en-GB" sz="2400" b="1" dirty="0"/>
              <a:t>Friday’s Maths warm up</a:t>
            </a:r>
          </a:p>
          <a:p>
            <a:endParaRPr lang="en-GB" sz="2400" dirty="0"/>
          </a:p>
          <a:p>
            <a:r>
              <a:rPr lang="en-GB" sz="2400" dirty="0"/>
              <a:t>To get your brain into gear, have a go at these questions.</a:t>
            </a:r>
          </a:p>
          <a:p>
            <a:endParaRPr lang="en-GB" sz="2400" dirty="0"/>
          </a:p>
          <a:p>
            <a:r>
              <a:rPr lang="en-GB" sz="2400" dirty="0"/>
              <a:t>Answers are at the end of the slides.</a:t>
            </a:r>
          </a:p>
          <a:p>
            <a:endParaRPr lang="en-GB" dirty="0"/>
          </a:p>
          <a:p>
            <a:endParaRPr lang="en-GB" dirty="0"/>
          </a:p>
        </p:txBody>
      </p:sp>
      <mc:AlternateContent xmlns:mc="http://schemas.openxmlformats.org/markup-compatibility/2006" xmlns:a14="http://schemas.microsoft.com/office/drawing/2010/main">
        <mc:Choice Requires="a14">
          <p:graphicFrame>
            <p:nvGraphicFramePr>
              <p:cNvPr id="5" name="Table 4">
                <a:extLst>
                  <a:ext uri="{FF2B5EF4-FFF2-40B4-BE49-F238E27FC236}">
                    <a16:creationId xmlns:a16="http://schemas.microsoft.com/office/drawing/2014/main" id="{4190E388-A6F8-48A2-88A2-A3CF7064F87F}"/>
                  </a:ext>
                </a:extLst>
              </p:cNvPr>
              <p:cNvGraphicFramePr>
                <a:graphicFrameLocks noGrp="1"/>
              </p:cNvGraphicFramePr>
              <p:nvPr>
                <p:extLst>
                  <p:ext uri="{D42A27DB-BD31-4B8C-83A1-F6EECF244321}">
                    <p14:modId xmlns:p14="http://schemas.microsoft.com/office/powerpoint/2010/main" val="3248219666"/>
                  </p:ext>
                </p:extLst>
              </p:nvPr>
            </p:nvGraphicFramePr>
            <p:xfrm>
              <a:off x="487017" y="2860337"/>
              <a:ext cx="11217966" cy="3776980"/>
            </p:xfrm>
            <a:graphic>
              <a:graphicData uri="http://schemas.openxmlformats.org/drawingml/2006/table">
                <a:tbl>
                  <a:tblPr firstRow="1" bandRow="1">
                    <a:tableStyleId>{5C22544A-7EE6-4342-B048-85BDC9FD1C3A}</a:tableStyleId>
                  </a:tblPr>
                  <a:tblGrid>
                    <a:gridCol w="5608983">
                      <a:extLst>
                        <a:ext uri="{9D8B030D-6E8A-4147-A177-3AD203B41FA5}">
                          <a16:colId xmlns:a16="http://schemas.microsoft.com/office/drawing/2014/main" val="2513053146"/>
                        </a:ext>
                      </a:extLst>
                    </a:gridCol>
                    <a:gridCol w="5608983">
                      <a:extLst>
                        <a:ext uri="{9D8B030D-6E8A-4147-A177-3AD203B41FA5}">
                          <a16:colId xmlns:a16="http://schemas.microsoft.com/office/drawing/2014/main" val="1325797592"/>
                        </a:ext>
                      </a:extLst>
                    </a:gridCol>
                  </a:tblGrid>
                  <a:tr h="755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61 – 46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45 + 76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4493054"/>
                      </a:ext>
                    </a:extLst>
                  </a:tr>
                  <a:tr h="755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576 + 267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_____ + 46 = 94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4371569"/>
                      </a:ext>
                    </a:extLst>
                  </a:tr>
                  <a:tr h="755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_____</a:t>
                          </a:r>
                          <a:r>
                            <a:rPr lang="en-GB" sz="2400" b="0" baseline="0" dirty="0">
                              <a:solidFill>
                                <a:schemeClr val="tx1"/>
                              </a:solidFill>
                              <a:latin typeface="+mn-lt"/>
                            </a:rPr>
                            <a:t> = 30</a:t>
                          </a:r>
                          <a:r>
                            <a:rPr lang="en-GB" sz="2400" b="0" dirty="0">
                              <a:solidFill>
                                <a:schemeClr val="tx1"/>
                              </a:solidFill>
                              <a:latin typeface="+mn-lt"/>
                            </a:rPr>
                            <a:t> </a:t>
                          </a:r>
                          <a14:m>
                            <m:oMath xmlns:m="http://schemas.openxmlformats.org/officeDocument/2006/math">
                              <m:r>
                                <a:rPr lang="en-GB" sz="2400" b="0" i="1" smtClean="0">
                                  <a:solidFill>
                                    <a:schemeClr val="tx1"/>
                                  </a:solidFill>
                                  <a:latin typeface="Cambria Math" panose="02040503050406030204" pitchFamily="18" charset="0"/>
                                  <a:ea typeface="Cambria Math" panose="02040503050406030204" pitchFamily="18" charset="0"/>
                                </a:rPr>
                                <m:t>÷</m:t>
                              </m:r>
                            </m:oMath>
                          </a14:m>
                          <a:r>
                            <a:rPr lang="en-GB" sz="2400" b="0" dirty="0">
                              <a:solidFill>
                                <a:schemeClr val="tx1"/>
                              </a:solidFill>
                              <a:latin typeface="+mn-lt"/>
                            </a:rPr>
                            <a:t> 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652 - _____ = 355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9030583"/>
                      </a:ext>
                    </a:extLst>
                  </a:tr>
                  <a:tr h="755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6 x 7 x 5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24 x 8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6767043"/>
                      </a:ext>
                    </a:extLst>
                  </a:tr>
                  <a:tr h="755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90 </a:t>
                          </a:r>
                          <a14:m>
                            <m:oMath xmlns:m="http://schemas.openxmlformats.org/officeDocument/2006/math">
                              <m:r>
                                <a:rPr lang="en-GB" sz="2400" b="0" i="1" smtClean="0">
                                  <a:solidFill>
                                    <a:schemeClr val="tx1"/>
                                  </a:solidFill>
                                  <a:latin typeface="Cambria Math" panose="02040503050406030204" pitchFamily="18" charset="0"/>
                                  <a:ea typeface="Cambria Math" panose="02040503050406030204" pitchFamily="18" charset="0"/>
                                </a:rPr>
                                <m:t>÷</m:t>
                              </m:r>
                            </m:oMath>
                          </a14:m>
                          <a:r>
                            <a:rPr lang="en-GB" sz="2400" b="0" dirty="0">
                              <a:solidFill>
                                <a:schemeClr val="tx1"/>
                              </a:solidFill>
                              <a:latin typeface="+mn-lt"/>
                            </a:rPr>
                            <a:t> 6</a:t>
                          </a:r>
                          <a:r>
                            <a:rPr lang="en-GB" sz="2400" b="0" baseline="0" dirty="0">
                              <a:solidFill>
                                <a:schemeClr val="tx1"/>
                              </a:solidFill>
                              <a:latin typeface="+mn-lt"/>
                            </a:rPr>
                            <a:t> = </a:t>
                          </a:r>
                          <a:endParaRPr lang="en-GB" sz="2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3752 + 2654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7651635"/>
                      </a:ext>
                    </a:extLst>
                  </a:tr>
                </a:tbl>
              </a:graphicData>
            </a:graphic>
          </p:graphicFrame>
        </mc:Choice>
        <mc:Fallback xmlns="">
          <p:graphicFrame>
            <p:nvGraphicFramePr>
              <p:cNvPr id="5" name="Table 4">
                <a:extLst>
                  <a:ext uri="{FF2B5EF4-FFF2-40B4-BE49-F238E27FC236}">
                    <a16:creationId xmlns:a16="http://schemas.microsoft.com/office/drawing/2014/main" id="{4190E388-A6F8-48A2-88A2-A3CF7064F87F}"/>
                  </a:ext>
                </a:extLst>
              </p:cNvPr>
              <p:cNvGraphicFramePr>
                <a:graphicFrameLocks noGrp="1"/>
              </p:cNvGraphicFramePr>
              <p:nvPr>
                <p:extLst>
                  <p:ext uri="{D42A27DB-BD31-4B8C-83A1-F6EECF244321}">
                    <p14:modId xmlns:p14="http://schemas.microsoft.com/office/powerpoint/2010/main" val="3248219666"/>
                  </p:ext>
                </p:extLst>
              </p:nvPr>
            </p:nvGraphicFramePr>
            <p:xfrm>
              <a:off x="487017" y="2860337"/>
              <a:ext cx="11217966" cy="3776980"/>
            </p:xfrm>
            <a:graphic>
              <a:graphicData uri="http://schemas.openxmlformats.org/drawingml/2006/table">
                <a:tbl>
                  <a:tblPr firstRow="1" bandRow="1">
                    <a:tableStyleId>{5C22544A-7EE6-4342-B048-85BDC9FD1C3A}</a:tableStyleId>
                  </a:tblPr>
                  <a:tblGrid>
                    <a:gridCol w="5608983">
                      <a:extLst>
                        <a:ext uri="{9D8B030D-6E8A-4147-A177-3AD203B41FA5}">
                          <a16:colId xmlns:a16="http://schemas.microsoft.com/office/drawing/2014/main" val="2513053146"/>
                        </a:ext>
                      </a:extLst>
                    </a:gridCol>
                    <a:gridCol w="5608983">
                      <a:extLst>
                        <a:ext uri="{9D8B030D-6E8A-4147-A177-3AD203B41FA5}">
                          <a16:colId xmlns:a16="http://schemas.microsoft.com/office/drawing/2014/main" val="1325797592"/>
                        </a:ext>
                      </a:extLst>
                    </a:gridCol>
                  </a:tblGrid>
                  <a:tr h="755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61 – 46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45 + 76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4493054"/>
                      </a:ext>
                    </a:extLst>
                  </a:tr>
                  <a:tr h="755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576 + 267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_____ + 46 = 94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4371569"/>
                      </a:ext>
                    </a:extLst>
                  </a:tr>
                  <a:tr h="755396">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09" t="-200806" r="-100217" b="-201613"/>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652 - _____ = 355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9030583"/>
                      </a:ext>
                    </a:extLst>
                  </a:tr>
                  <a:tr h="755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6 x 7 x 5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24 x 8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6767043"/>
                      </a:ext>
                    </a:extLst>
                  </a:tr>
                  <a:tr h="755396">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09" t="-400806" r="-100217" b="-1613"/>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tx1"/>
                              </a:solidFill>
                              <a:latin typeface="+mn-lt"/>
                            </a:rPr>
                            <a:t>3752 + 2654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7651635"/>
                      </a:ext>
                    </a:extLst>
                  </a:tr>
                </a:tbl>
              </a:graphicData>
            </a:graphic>
          </p:graphicFrame>
        </mc:Fallback>
      </mc:AlternateContent>
    </p:spTree>
    <p:extLst>
      <p:ext uri="{BB962C8B-B14F-4D97-AF65-F5344CB8AC3E}">
        <p14:creationId xmlns:p14="http://schemas.microsoft.com/office/powerpoint/2010/main" val="1935890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FF9080-ECD7-4101-8116-409C2DE03B42}"/>
              </a:ext>
            </a:extLst>
          </p:cNvPr>
          <p:cNvSpPr txBox="1"/>
          <p:nvPr/>
        </p:nvSpPr>
        <p:spPr>
          <a:xfrm>
            <a:off x="278296" y="437322"/>
            <a:ext cx="11502887" cy="6001643"/>
          </a:xfrm>
          <a:prstGeom prst="rect">
            <a:avLst/>
          </a:prstGeom>
          <a:noFill/>
        </p:spPr>
        <p:txBody>
          <a:bodyPr wrap="square" rtlCol="0">
            <a:spAutoFit/>
          </a:bodyPr>
          <a:lstStyle/>
          <a:p>
            <a:r>
              <a:rPr lang="en-GB" sz="3200" b="1" dirty="0"/>
              <a:t>Maths</a:t>
            </a:r>
          </a:p>
          <a:p>
            <a:r>
              <a:rPr lang="en-GB" sz="3200" b="1" dirty="0"/>
              <a:t>Cut and Make Investigation</a:t>
            </a:r>
          </a:p>
          <a:p>
            <a:r>
              <a:rPr lang="en-GB" sz="3200" b="1" u="sng" dirty="0"/>
              <a:t>LO: To investigate making different shapes.</a:t>
            </a:r>
          </a:p>
          <a:p>
            <a:r>
              <a:rPr lang="en-GB" sz="3200" dirty="0"/>
              <a:t>Take a square of paper, fold it in half from corner to corner and cut along the fold.</a:t>
            </a:r>
          </a:p>
          <a:p>
            <a:r>
              <a:rPr lang="en-GB" sz="3200" dirty="0"/>
              <a:t>Take one of the triangles, fold it in half and cut along the fold.</a:t>
            </a:r>
          </a:p>
          <a:p>
            <a:endParaRPr lang="en-GB" sz="3200" dirty="0"/>
          </a:p>
          <a:p>
            <a:endParaRPr lang="en-GB" sz="3200" dirty="0"/>
          </a:p>
          <a:p>
            <a:endParaRPr lang="en-GB" sz="3200" dirty="0"/>
          </a:p>
          <a:p>
            <a:r>
              <a:rPr lang="en-GB" sz="3200" dirty="0"/>
              <a:t>Can you use all three pieces to make a large triangle and a parallelogram? What other shapes can you make with all three pieces? Record your shapes in your home learning book.</a:t>
            </a:r>
          </a:p>
        </p:txBody>
      </p:sp>
      <p:pic>
        <p:nvPicPr>
          <p:cNvPr id="3" name="Picture 2">
            <a:extLst>
              <a:ext uri="{FF2B5EF4-FFF2-40B4-BE49-F238E27FC236}">
                <a16:creationId xmlns:a16="http://schemas.microsoft.com/office/drawing/2014/main" id="{4C113D25-6360-45D1-A3B9-A3F518EA0C29}"/>
              </a:ext>
            </a:extLst>
          </p:cNvPr>
          <p:cNvPicPr>
            <a:picLocks noChangeAspect="1"/>
          </p:cNvPicPr>
          <p:nvPr/>
        </p:nvPicPr>
        <p:blipFill>
          <a:blip r:embed="rId2"/>
          <a:stretch>
            <a:fillRect/>
          </a:stretch>
        </p:blipFill>
        <p:spPr>
          <a:xfrm>
            <a:off x="783278" y="3350571"/>
            <a:ext cx="1800225" cy="1666875"/>
          </a:xfrm>
          <a:prstGeom prst="rect">
            <a:avLst/>
          </a:prstGeom>
        </p:spPr>
      </p:pic>
    </p:spTree>
    <p:extLst>
      <p:ext uri="{BB962C8B-B14F-4D97-AF65-F5344CB8AC3E}">
        <p14:creationId xmlns:p14="http://schemas.microsoft.com/office/powerpoint/2010/main" val="2714654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046D0C3-CA92-4281-BDDF-B51AC055D31E}"/>
              </a:ext>
            </a:extLst>
          </p:cNvPr>
          <p:cNvSpPr txBox="1"/>
          <p:nvPr/>
        </p:nvSpPr>
        <p:spPr>
          <a:xfrm>
            <a:off x="318052" y="251791"/>
            <a:ext cx="11476383" cy="6986528"/>
          </a:xfrm>
          <a:prstGeom prst="rect">
            <a:avLst/>
          </a:prstGeom>
          <a:noFill/>
        </p:spPr>
        <p:txBody>
          <a:bodyPr wrap="square" rtlCol="0">
            <a:spAutoFit/>
          </a:bodyPr>
          <a:lstStyle/>
          <a:p>
            <a:r>
              <a:rPr lang="en-GB" sz="3600" b="1" dirty="0"/>
              <a:t>English</a:t>
            </a:r>
          </a:p>
          <a:p>
            <a:r>
              <a:rPr lang="en-GB" sz="2400" dirty="0"/>
              <a:t>First of all, mark you comprehension questions from yesterday:</a:t>
            </a:r>
          </a:p>
          <a:p>
            <a:pPr marL="514350" indent="-514350">
              <a:buAutoNum type="arabicPeriod"/>
            </a:pPr>
            <a:r>
              <a:rPr lang="en-GB" sz="2400" dirty="0"/>
              <a:t>The Vikings first arrived in Britain in AD 787.</a:t>
            </a:r>
          </a:p>
          <a:p>
            <a:pPr marL="514350" indent="-514350">
              <a:buAutoNum type="arabicPeriod"/>
            </a:pPr>
            <a:r>
              <a:rPr lang="en-GB" sz="2400" dirty="0"/>
              <a:t>The Vikings chose to come to Britain for the land and new things to steal and sell.</a:t>
            </a:r>
          </a:p>
          <a:p>
            <a:pPr marL="514350" indent="-514350">
              <a:buAutoNum type="arabicPeriod"/>
            </a:pPr>
            <a:r>
              <a:rPr lang="en-GB" sz="2400" dirty="0"/>
              <a:t>A monastery is a building where monks live under religious vows.</a:t>
            </a:r>
          </a:p>
          <a:p>
            <a:pPr marL="514350" indent="-514350">
              <a:buAutoNum type="arabicPeriod"/>
            </a:pPr>
            <a:r>
              <a:rPr lang="en-GB" sz="2400" dirty="0"/>
              <a:t>The Vikings first raided Lindisfarne in Northumberland. They stole valuable things from the monastery.</a:t>
            </a:r>
          </a:p>
          <a:p>
            <a:pPr marL="514350" indent="-514350">
              <a:buAutoNum type="arabicPeriod"/>
            </a:pPr>
            <a:r>
              <a:rPr lang="en-GB" sz="2400" dirty="0"/>
              <a:t>The Vikings wanted to settle permanently in Britain because of the mild climate and the rich natural resources.</a:t>
            </a:r>
          </a:p>
          <a:p>
            <a:pPr marL="514350" indent="-514350">
              <a:buAutoNum type="arabicPeriod"/>
            </a:pPr>
            <a:r>
              <a:rPr lang="en-GB" sz="2400" dirty="0"/>
              <a:t>The Vikings took over York in AD 866.</a:t>
            </a:r>
          </a:p>
          <a:p>
            <a:pPr marL="514350" indent="-514350">
              <a:buAutoNum type="arabicPeriod"/>
            </a:pPr>
            <a:r>
              <a:rPr lang="en-GB" sz="2400" dirty="0"/>
              <a:t>King Alfred the Great was King of Wessex. He fought against the Vikings but lost and went into hiding.</a:t>
            </a:r>
          </a:p>
          <a:p>
            <a:pPr marL="514350" indent="-514350">
              <a:buAutoNum type="arabicPeriod"/>
            </a:pPr>
            <a:r>
              <a:rPr lang="en-GB" sz="2400" dirty="0"/>
              <a:t>The Vikings made good warriors because they were excellent fighters, very organised and they were brave in battle.</a:t>
            </a:r>
          </a:p>
          <a:p>
            <a:pPr marL="514350" indent="-514350">
              <a:buAutoNum type="arabicPeriod"/>
            </a:pPr>
            <a:r>
              <a:rPr lang="en-GB" sz="2400" dirty="0"/>
              <a:t>Responses could include: axe, spear, sword or shield, with a sensible reason for your choice.</a:t>
            </a:r>
          </a:p>
          <a:p>
            <a:pPr marL="514350" indent="-514350">
              <a:buAutoNum type="arabicPeriod"/>
            </a:pPr>
            <a:r>
              <a:rPr lang="en-GB" sz="2400" dirty="0"/>
              <a:t>Viking warriors believed they went to Valhalla, which was their idea of heaven.</a:t>
            </a:r>
          </a:p>
          <a:p>
            <a:endParaRPr lang="en-GB" sz="2800" b="1" dirty="0"/>
          </a:p>
        </p:txBody>
      </p:sp>
    </p:spTree>
    <p:extLst>
      <p:ext uri="{BB962C8B-B14F-4D97-AF65-F5344CB8AC3E}">
        <p14:creationId xmlns:p14="http://schemas.microsoft.com/office/powerpoint/2010/main" val="2174997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046D0C3-CA92-4281-BDDF-B51AC055D31E}"/>
              </a:ext>
            </a:extLst>
          </p:cNvPr>
          <p:cNvSpPr txBox="1"/>
          <p:nvPr/>
        </p:nvSpPr>
        <p:spPr>
          <a:xfrm>
            <a:off x="318052" y="251791"/>
            <a:ext cx="11476383" cy="5816977"/>
          </a:xfrm>
          <a:prstGeom prst="rect">
            <a:avLst/>
          </a:prstGeom>
          <a:noFill/>
        </p:spPr>
        <p:txBody>
          <a:bodyPr wrap="square" rtlCol="0">
            <a:spAutoFit/>
          </a:bodyPr>
          <a:lstStyle/>
          <a:p>
            <a:r>
              <a:rPr lang="en-GB" sz="3600" b="1" dirty="0"/>
              <a:t>English</a:t>
            </a:r>
          </a:p>
          <a:p>
            <a:endParaRPr lang="en-GB" sz="2800" b="1" dirty="0"/>
          </a:p>
          <a:p>
            <a:r>
              <a:rPr lang="en-GB" sz="2800" dirty="0"/>
              <a:t>Write out a row of your weekly spellings in your neatest joined handwriting </a:t>
            </a:r>
            <a:r>
              <a:rPr lang="en-GB" sz="2800" b="1" dirty="0"/>
              <a:t>(purpose, quarter, sentence, therefore)</a:t>
            </a:r>
            <a:r>
              <a:rPr lang="en-GB" sz="2800" dirty="0"/>
              <a:t>.</a:t>
            </a:r>
          </a:p>
          <a:p>
            <a:endParaRPr lang="en-GB" sz="2800" b="1" dirty="0"/>
          </a:p>
          <a:p>
            <a:r>
              <a:rPr lang="en-GB" sz="2800" b="1" u="sng" dirty="0"/>
              <a:t>LO: To write complex sentences.</a:t>
            </a:r>
          </a:p>
          <a:p>
            <a:r>
              <a:rPr lang="en-GB" sz="2800" dirty="0"/>
              <a:t>You are going to play a game which will help you to practise writing complex sentences.</a:t>
            </a:r>
          </a:p>
          <a:p>
            <a:endParaRPr lang="en-GB" sz="2800" dirty="0"/>
          </a:p>
          <a:p>
            <a:r>
              <a:rPr lang="en-GB" sz="2800" dirty="0"/>
              <a:t>You will need:</a:t>
            </a:r>
          </a:p>
          <a:p>
            <a:r>
              <a:rPr lang="en-GB" sz="2800" dirty="0"/>
              <a:t>scissors, glue, pencil, home learning book, someone to play with and a timer</a:t>
            </a:r>
          </a:p>
          <a:p>
            <a:endParaRPr lang="en-GB" sz="2800" dirty="0"/>
          </a:p>
          <a:p>
            <a:r>
              <a:rPr lang="en-GB" sz="2800" dirty="0"/>
              <a:t>The instructions are on the next slide.</a:t>
            </a:r>
          </a:p>
        </p:txBody>
      </p:sp>
    </p:spTree>
    <p:extLst>
      <p:ext uri="{BB962C8B-B14F-4D97-AF65-F5344CB8AC3E}">
        <p14:creationId xmlns:p14="http://schemas.microsoft.com/office/powerpoint/2010/main" val="944284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046D0C3-CA92-4281-BDDF-B51AC055D31E}"/>
              </a:ext>
            </a:extLst>
          </p:cNvPr>
          <p:cNvSpPr txBox="1"/>
          <p:nvPr/>
        </p:nvSpPr>
        <p:spPr>
          <a:xfrm>
            <a:off x="318052" y="251791"/>
            <a:ext cx="11476383" cy="6740307"/>
          </a:xfrm>
          <a:prstGeom prst="rect">
            <a:avLst/>
          </a:prstGeom>
          <a:noFill/>
        </p:spPr>
        <p:txBody>
          <a:bodyPr wrap="square" rtlCol="0">
            <a:spAutoFit/>
          </a:bodyPr>
          <a:lstStyle/>
          <a:p>
            <a:r>
              <a:rPr lang="en-GB" sz="2400" u="sng" dirty="0"/>
              <a:t>How to Play</a:t>
            </a:r>
          </a:p>
          <a:p>
            <a:pPr marL="514350" indent="-514350">
              <a:buAutoNum type="arabicPeriod"/>
            </a:pPr>
            <a:r>
              <a:rPr lang="en-GB" sz="2400" dirty="0"/>
              <a:t>Carefully, cut out the nets on the next slides. Fold them carefully and stick the tabs down to make two dice.</a:t>
            </a:r>
          </a:p>
          <a:p>
            <a:pPr marL="514350" indent="-514350">
              <a:buAutoNum type="arabicPeriod"/>
            </a:pPr>
            <a:r>
              <a:rPr lang="en-GB" sz="2400" dirty="0"/>
              <a:t>Cut out and place all the topic cards (on the next slides) in a pile face down on the table.</a:t>
            </a:r>
          </a:p>
          <a:p>
            <a:pPr marL="514350" indent="-514350">
              <a:buAutoNum type="arabicPeriod"/>
            </a:pPr>
            <a:r>
              <a:rPr lang="en-GB" sz="2400" dirty="0"/>
              <a:t>Decide who will be player one. They choose a topic card and roll one of the dice. They have two minutes to write down a complex sentence on the topic using that particular subordinating conjunction/relative pronoun.</a:t>
            </a:r>
          </a:p>
          <a:p>
            <a:endParaRPr lang="en-GB" sz="1100" dirty="0"/>
          </a:p>
          <a:p>
            <a:r>
              <a:rPr lang="en-GB" sz="2400" dirty="0"/>
              <a:t>For example, if you picked up the topic card that said ‘football’ and you rolled one of the dice and got ‘since’, you could write…</a:t>
            </a:r>
          </a:p>
          <a:p>
            <a:pPr algn="ctr"/>
            <a:endParaRPr lang="en-GB" sz="2400" dirty="0">
              <a:solidFill>
                <a:srgbClr val="FF0000"/>
              </a:solidFill>
            </a:endParaRPr>
          </a:p>
          <a:p>
            <a:pPr algn="ctr"/>
            <a:r>
              <a:rPr lang="en-GB" sz="2400" b="1" dirty="0">
                <a:solidFill>
                  <a:srgbClr val="FF0000"/>
                </a:solidFill>
              </a:rPr>
              <a:t>Since</a:t>
            </a:r>
            <a:r>
              <a:rPr lang="en-GB" sz="2400" b="1" dirty="0"/>
              <a:t> the goalkeeper seemed unable to catch the ball</a:t>
            </a:r>
            <a:r>
              <a:rPr lang="en-GB" sz="2400" b="1" dirty="0">
                <a:solidFill>
                  <a:srgbClr val="FF0000"/>
                </a:solidFill>
              </a:rPr>
              <a:t>,</a:t>
            </a:r>
            <a:r>
              <a:rPr lang="en-GB" sz="2400" b="1" dirty="0"/>
              <a:t> </a:t>
            </a:r>
            <a:r>
              <a:rPr lang="en-GB" sz="2400" b="1" dirty="0">
                <a:solidFill>
                  <a:srgbClr val="0070C0"/>
                </a:solidFill>
              </a:rPr>
              <a:t>he was dropped from the team</a:t>
            </a:r>
            <a:r>
              <a:rPr lang="en-GB" sz="2400" b="1" dirty="0"/>
              <a:t>. </a:t>
            </a:r>
          </a:p>
          <a:p>
            <a:pPr algn="ctr"/>
            <a:r>
              <a:rPr lang="en-GB" sz="2400" dirty="0"/>
              <a:t>Or</a:t>
            </a:r>
          </a:p>
          <a:p>
            <a:pPr algn="ctr"/>
            <a:r>
              <a:rPr lang="en-GB" sz="2400" b="1" dirty="0">
                <a:solidFill>
                  <a:srgbClr val="0070C0"/>
                </a:solidFill>
              </a:rPr>
              <a:t>The goalkeeper was dropped from the team </a:t>
            </a:r>
            <a:r>
              <a:rPr lang="en-GB" sz="2400" b="1" dirty="0">
                <a:solidFill>
                  <a:srgbClr val="FF0000"/>
                </a:solidFill>
              </a:rPr>
              <a:t>since </a:t>
            </a:r>
            <a:r>
              <a:rPr lang="en-GB" sz="2400" b="1" dirty="0"/>
              <a:t>he was unable to catch the ball. </a:t>
            </a:r>
          </a:p>
          <a:p>
            <a:endParaRPr lang="en-GB" sz="2400" dirty="0"/>
          </a:p>
          <a:p>
            <a:r>
              <a:rPr lang="en-GB" sz="2400" dirty="0"/>
              <a:t>Notice how if the subordinate clause comes first, a comma is needed but if the </a:t>
            </a:r>
            <a:r>
              <a:rPr lang="en-GB" sz="2400" dirty="0">
                <a:solidFill>
                  <a:srgbClr val="0070C0"/>
                </a:solidFill>
              </a:rPr>
              <a:t>main clause </a:t>
            </a:r>
            <a:r>
              <a:rPr lang="en-GB" sz="2400" dirty="0"/>
              <a:t>comes first, a comma is not needed.</a:t>
            </a:r>
          </a:p>
        </p:txBody>
      </p:sp>
    </p:spTree>
    <p:extLst>
      <p:ext uri="{BB962C8B-B14F-4D97-AF65-F5344CB8AC3E}">
        <p14:creationId xmlns:p14="http://schemas.microsoft.com/office/powerpoint/2010/main" val="616947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046D0C3-CA92-4281-BDDF-B51AC055D31E}"/>
              </a:ext>
            </a:extLst>
          </p:cNvPr>
          <p:cNvSpPr txBox="1"/>
          <p:nvPr/>
        </p:nvSpPr>
        <p:spPr>
          <a:xfrm>
            <a:off x="318052" y="251791"/>
            <a:ext cx="11476383" cy="4893647"/>
          </a:xfrm>
          <a:prstGeom prst="rect">
            <a:avLst/>
          </a:prstGeom>
          <a:noFill/>
        </p:spPr>
        <p:txBody>
          <a:bodyPr wrap="square" rtlCol="0">
            <a:spAutoFit/>
          </a:bodyPr>
          <a:lstStyle/>
          <a:p>
            <a:r>
              <a:rPr lang="en-GB" sz="2400" u="sng" dirty="0"/>
              <a:t>How to Score</a:t>
            </a:r>
          </a:p>
          <a:p>
            <a:endParaRPr lang="en-GB" sz="2400" u="sng" dirty="0"/>
          </a:p>
          <a:p>
            <a:r>
              <a:rPr lang="en-GB" sz="2400" dirty="0"/>
              <a:t>If the player manages to create a sensible complex sentence with correct punctuation (capital letter, full stop and comma if needed) within the given time, they are awarded a point.</a:t>
            </a:r>
          </a:p>
          <a:p>
            <a:endParaRPr lang="en-GB" sz="2400" dirty="0"/>
          </a:p>
          <a:p>
            <a:r>
              <a:rPr lang="en-GB" sz="2400" dirty="0"/>
              <a:t>Play passes over to the next player. The first player to six points wins. </a:t>
            </a:r>
          </a:p>
          <a:p>
            <a:endParaRPr lang="en-GB" sz="2400" dirty="0"/>
          </a:p>
          <a:p>
            <a:r>
              <a:rPr lang="en-GB" sz="2400" dirty="0"/>
              <a:t>If you want to send me your sentences, maths investigations or any other news, please email them to </a:t>
            </a:r>
            <a:r>
              <a:rPr lang="en-GB" sz="2400" dirty="0">
                <a:hlinkClick r:id="rId2"/>
              </a:rPr>
              <a:t>Year4@greatchesterford.essex.sch.uk</a:t>
            </a:r>
            <a:endParaRPr lang="en-GB" sz="2400" dirty="0"/>
          </a:p>
          <a:p>
            <a:endParaRPr lang="en-GB" sz="2400" dirty="0"/>
          </a:p>
          <a:p>
            <a:endParaRPr lang="en-GB" sz="2400" dirty="0"/>
          </a:p>
          <a:p>
            <a:r>
              <a:rPr lang="en-GB" sz="2400" dirty="0"/>
              <a:t>Good luck!</a:t>
            </a:r>
          </a:p>
        </p:txBody>
      </p:sp>
    </p:spTree>
    <p:extLst>
      <p:ext uri="{BB962C8B-B14F-4D97-AF65-F5344CB8AC3E}">
        <p14:creationId xmlns:p14="http://schemas.microsoft.com/office/powerpoint/2010/main" val="29714135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970</TotalTime>
  <Words>1026</Words>
  <Application>Microsoft Office PowerPoint</Application>
  <PresentationFormat>Widescreen</PresentationFormat>
  <Paragraphs>114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Cambria Math</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coffin</dc:creator>
  <cp:lastModifiedBy>amy coffin</cp:lastModifiedBy>
  <cp:revision>27</cp:revision>
  <dcterms:created xsi:type="dcterms:W3CDTF">2020-03-25T10:30:26Z</dcterms:created>
  <dcterms:modified xsi:type="dcterms:W3CDTF">2020-04-02T20:53:32Z</dcterms:modified>
</cp:coreProperties>
</file>